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4AD387-D824-47B2-A495-11934CDBA349}">
  <a:tblStyle styleId="{D34AD387-D824-47B2-A495-11934CDBA34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533b6bf65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g6533b6bf65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(Students notified of SIB, DS, and Washington Campus enrollment)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51" name="Google Shape;35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533b6bf6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6533b6bf6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052b6cc4a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052b6cc4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7052b6cc4a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Projects that IBD handles include:</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Business Plans</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Case Studies</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Entrepreneurial Activities</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Feasibility Studies</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Financial Assessments</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Market Research</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Strategic Plans</a:t>
            </a:r>
            <a:endParaRPr/>
          </a:p>
          <a:p>
            <a:pPr marL="457200" marR="0" lvl="1" indent="0" algn="l"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Sustainability Plans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0" name="Google Shape;23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966926" y="1802145"/>
            <a:ext cx="6103648" cy="14700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rgbClr val="184F95"/>
              </a:buClr>
              <a:buSzPts val="4400"/>
              <a:buFont typeface="Calibri"/>
              <a:buNone/>
              <a:defRPr sz="4400" b="0" i="0" u="none" strike="noStrike" cap="none">
                <a:solidFill>
                  <a:srgbClr val="184F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505483" y="3557920"/>
            <a:ext cx="5026534" cy="704850"/>
          </a:xfrm>
          <a:prstGeom prst="rect">
            <a:avLst/>
          </a:prstGeom>
          <a:noFill/>
          <a:ln>
            <a:noFill/>
          </a:ln>
        </p:spPr>
        <p:txBody>
          <a:bodyPr spcFirstLastPara="1" wrap="square" lIns="91425" tIns="91425" rIns="91425" bIns="91425" anchor="t" anchorCtr="0">
            <a:noAutofit/>
          </a:bodyPr>
          <a:lstStyle>
            <a:lvl1pPr marR="0" lvl="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Google Shape;16;p2"/>
          <p:cNvSpPr/>
          <p:nvPr/>
        </p:nvSpPr>
        <p:spPr>
          <a:xfrm>
            <a:off x="8143079" y="0"/>
            <a:ext cx="999334" cy="6858969"/>
          </a:xfrm>
          <a:prstGeom prst="rect">
            <a:avLst/>
          </a:prstGeom>
          <a:solidFill>
            <a:srgbClr val="184F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a:off x="8046138" y="0"/>
            <a:ext cx="96941" cy="6858969"/>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8" name="Google Shape;18;p2" descr="IMG_5271.jpg"/>
          <p:cNvPicPr preferRelativeResize="0"/>
          <p:nvPr/>
        </p:nvPicPr>
        <p:blipFill rotWithShape="1">
          <a:blip r:embed="rId2">
            <a:alphaModFix/>
          </a:blip>
          <a:srcRect/>
          <a:stretch/>
        </p:blipFill>
        <p:spPr>
          <a:xfrm>
            <a:off x="52162" y="5678506"/>
            <a:ext cx="1545336" cy="1159002"/>
          </a:xfrm>
          <a:prstGeom prst="rect">
            <a:avLst/>
          </a:prstGeom>
          <a:noFill/>
          <a:ln w="12700" cap="flat" cmpd="sng">
            <a:solidFill>
              <a:schemeClr val="lt1"/>
            </a:solidFill>
            <a:prstDash val="solid"/>
            <a:round/>
            <a:headEnd type="none" w="sm" len="sm"/>
            <a:tailEnd type="none" w="sm" len="sm"/>
          </a:ln>
        </p:spPr>
      </p:pic>
      <p:pic>
        <p:nvPicPr>
          <p:cNvPr id="19" name="Google Shape;19;p2" descr="IMG_1613[1].JPG"/>
          <p:cNvPicPr preferRelativeResize="0"/>
          <p:nvPr/>
        </p:nvPicPr>
        <p:blipFill rotWithShape="1">
          <a:blip r:embed="rId3">
            <a:alphaModFix/>
          </a:blip>
          <a:srcRect/>
          <a:stretch/>
        </p:blipFill>
        <p:spPr>
          <a:xfrm>
            <a:off x="1654978" y="5676220"/>
            <a:ext cx="1545638" cy="1161288"/>
          </a:xfrm>
          <a:prstGeom prst="rect">
            <a:avLst/>
          </a:prstGeom>
          <a:noFill/>
          <a:ln w="9525" cap="flat" cmpd="sng">
            <a:solidFill>
              <a:schemeClr val="lt1"/>
            </a:solidFill>
            <a:prstDash val="solid"/>
            <a:round/>
            <a:headEnd type="none" w="sm" len="sm"/>
            <a:tailEnd type="none" w="sm" len="sm"/>
          </a:ln>
        </p:spPr>
      </p:pic>
      <p:pic>
        <p:nvPicPr>
          <p:cNvPr id="20" name="Google Shape;20;p2" descr="IMG_0922.jpg"/>
          <p:cNvPicPr preferRelativeResize="0"/>
          <p:nvPr/>
        </p:nvPicPr>
        <p:blipFill rotWithShape="1">
          <a:blip r:embed="rId4">
            <a:alphaModFix/>
          </a:blip>
          <a:srcRect l="1112"/>
          <a:stretch/>
        </p:blipFill>
        <p:spPr>
          <a:xfrm>
            <a:off x="4854639" y="5676220"/>
            <a:ext cx="1539825" cy="1161288"/>
          </a:xfrm>
          <a:prstGeom prst="rect">
            <a:avLst/>
          </a:prstGeom>
          <a:noFill/>
          <a:ln w="9525" cap="flat" cmpd="sng">
            <a:solidFill>
              <a:schemeClr val="lt1"/>
            </a:solidFill>
            <a:prstDash val="solid"/>
            <a:round/>
            <a:headEnd type="none" w="sm" len="sm"/>
            <a:tailEnd type="none" w="sm" len="sm"/>
          </a:ln>
        </p:spPr>
      </p:pic>
      <p:pic>
        <p:nvPicPr>
          <p:cNvPr id="21" name="Google Shape;21;p2" descr="Triund.jpg"/>
          <p:cNvPicPr preferRelativeResize="0"/>
          <p:nvPr/>
        </p:nvPicPr>
        <p:blipFill rotWithShape="1">
          <a:blip r:embed="rId5">
            <a:alphaModFix/>
          </a:blip>
          <a:srcRect/>
          <a:stretch/>
        </p:blipFill>
        <p:spPr>
          <a:xfrm>
            <a:off x="6451944" y="5676220"/>
            <a:ext cx="1539240" cy="1161288"/>
          </a:xfrm>
          <a:prstGeom prst="rect">
            <a:avLst/>
          </a:prstGeom>
          <a:noFill/>
          <a:ln w="9525" cap="flat" cmpd="sng">
            <a:solidFill>
              <a:schemeClr val="lt1"/>
            </a:solidFill>
            <a:prstDash val="solid"/>
            <a:round/>
            <a:headEnd type="none" w="sm" len="sm"/>
            <a:tailEnd type="none" w="sm" len="sm"/>
          </a:ln>
        </p:spPr>
      </p:pic>
      <p:pic>
        <p:nvPicPr>
          <p:cNvPr id="22" name="Google Shape;22;p2" descr="Juhudi Kilimo Photo Three.jpg"/>
          <p:cNvPicPr preferRelativeResize="0"/>
          <p:nvPr/>
        </p:nvPicPr>
        <p:blipFill rotWithShape="1">
          <a:blip r:embed="rId6">
            <a:alphaModFix/>
          </a:blip>
          <a:srcRect l="-1" r="29440"/>
          <a:stretch/>
        </p:blipFill>
        <p:spPr>
          <a:xfrm>
            <a:off x="3258096" y="5676220"/>
            <a:ext cx="1539063" cy="1161288"/>
          </a:xfrm>
          <a:prstGeom prst="rect">
            <a:avLst/>
          </a:prstGeom>
          <a:noFill/>
          <a:ln w="9525" cap="flat" cmpd="sng">
            <a:solidFill>
              <a:schemeClr val="lt1"/>
            </a:solidFill>
            <a:prstDash val="solid"/>
            <a:round/>
            <a:headEnd type="none" w="sm" len="sm"/>
            <a:tailEnd type="none" w="sm" len="sm"/>
          </a:ln>
        </p:spPr>
      </p:pic>
      <p:pic>
        <p:nvPicPr>
          <p:cNvPr id="23" name="Google Shape;23;p2"/>
          <p:cNvPicPr preferRelativeResize="0"/>
          <p:nvPr/>
        </p:nvPicPr>
        <p:blipFill>
          <a:blip r:embed="rId7">
            <a:alphaModFix/>
          </a:blip>
          <a:stretch>
            <a:fillRect/>
          </a:stretch>
        </p:blipFill>
        <p:spPr>
          <a:xfrm>
            <a:off x="507725" y="454000"/>
            <a:ext cx="2857500" cy="628650"/>
          </a:xfrm>
          <a:prstGeom prst="rect">
            <a:avLst/>
          </a:prstGeom>
          <a:noFill/>
          <a:ln>
            <a:noFill/>
          </a:ln>
        </p:spPr>
      </p:pic>
      <p:pic>
        <p:nvPicPr>
          <p:cNvPr id="24" name="Google Shape;24;p2"/>
          <p:cNvPicPr preferRelativeResize="0"/>
          <p:nvPr/>
        </p:nvPicPr>
        <p:blipFill>
          <a:blip r:embed="rId8">
            <a:alphaModFix/>
          </a:blip>
          <a:stretch>
            <a:fillRect/>
          </a:stretch>
        </p:blipFill>
        <p:spPr>
          <a:xfrm>
            <a:off x="6532024" y="189554"/>
            <a:ext cx="999349" cy="11575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304800" y="197078"/>
            <a:ext cx="8382000" cy="753032"/>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1"/>
          <p:cNvSpPr txBox="1">
            <a:spLocks noGrp="1"/>
          </p:cNvSpPr>
          <p:nvPr>
            <p:ph type="body" idx="1"/>
          </p:nvPr>
        </p:nvSpPr>
        <p:spPr>
          <a:xfrm rot="5400000">
            <a:off x="2118519" y="-442118"/>
            <a:ext cx="4754563" cy="8382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966926" y="1802145"/>
            <a:ext cx="6103500" cy="1470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184F95"/>
              </a:buClr>
              <a:buSzPts val="4400"/>
              <a:buFont typeface="Calibri"/>
              <a:buNone/>
              <a:defRPr sz="4400" b="0" i="0" u="none" strike="noStrike" cap="none">
                <a:solidFill>
                  <a:srgbClr val="184F95"/>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14"/>
          <p:cNvSpPr txBox="1">
            <a:spLocks noGrp="1"/>
          </p:cNvSpPr>
          <p:nvPr>
            <p:ph type="subTitle" idx="1"/>
          </p:nvPr>
        </p:nvSpPr>
        <p:spPr>
          <a:xfrm>
            <a:off x="1505483" y="3557920"/>
            <a:ext cx="5026500" cy="705000"/>
          </a:xfrm>
          <a:prstGeom prst="rect">
            <a:avLst/>
          </a:prstGeom>
          <a:noFill/>
          <a:ln>
            <a:noFill/>
          </a:ln>
        </p:spPr>
        <p:txBody>
          <a:bodyPr spcFirstLastPara="1" wrap="square" lIns="91425" tIns="45700" rIns="91425" bIns="45700" anchor="t" anchorCtr="0">
            <a:noAutofit/>
          </a:bodyPr>
          <a:lstStyle>
            <a:lvl1pPr marR="0" lvl="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7" name="Google Shape;97;p14"/>
          <p:cNvSpPr/>
          <p:nvPr/>
        </p:nvSpPr>
        <p:spPr>
          <a:xfrm>
            <a:off x="8143079" y="0"/>
            <a:ext cx="999300" cy="6858900"/>
          </a:xfrm>
          <a:prstGeom prst="rect">
            <a:avLst/>
          </a:prstGeom>
          <a:solidFill>
            <a:srgbClr val="184F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14"/>
          <p:cNvSpPr/>
          <p:nvPr/>
        </p:nvSpPr>
        <p:spPr>
          <a:xfrm>
            <a:off x="8046138" y="0"/>
            <a:ext cx="96900" cy="6858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9" name="Google Shape;99;p14" descr="IMG_5271.jpg"/>
          <p:cNvPicPr preferRelativeResize="0"/>
          <p:nvPr/>
        </p:nvPicPr>
        <p:blipFill rotWithShape="1">
          <a:blip r:embed="rId2">
            <a:alphaModFix/>
          </a:blip>
          <a:srcRect/>
          <a:stretch/>
        </p:blipFill>
        <p:spPr>
          <a:xfrm>
            <a:off x="52162" y="5678506"/>
            <a:ext cx="1545336" cy="1159002"/>
          </a:xfrm>
          <a:prstGeom prst="rect">
            <a:avLst/>
          </a:prstGeom>
          <a:noFill/>
          <a:ln w="12700" cap="flat" cmpd="sng">
            <a:solidFill>
              <a:schemeClr val="lt1"/>
            </a:solidFill>
            <a:prstDash val="solid"/>
            <a:round/>
            <a:headEnd type="none" w="sm" len="sm"/>
            <a:tailEnd type="none" w="sm" len="sm"/>
          </a:ln>
        </p:spPr>
      </p:pic>
      <p:pic>
        <p:nvPicPr>
          <p:cNvPr id="100" name="Google Shape;100;p14" descr="IMG_1613[1].JPG"/>
          <p:cNvPicPr preferRelativeResize="0"/>
          <p:nvPr/>
        </p:nvPicPr>
        <p:blipFill rotWithShape="1">
          <a:blip r:embed="rId3">
            <a:alphaModFix/>
          </a:blip>
          <a:srcRect/>
          <a:stretch/>
        </p:blipFill>
        <p:spPr>
          <a:xfrm>
            <a:off x="1654978" y="5676220"/>
            <a:ext cx="1545636" cy="1161290"/>
          </a:xfrm>
          <a:prstGeom prst="rect">
            <a:avLst/>
          </a:prstGeom>
          <a:noFill/>
          <a:ln w="9525" cap="flat" cmpd="sng">
            <a:solidFill>
              <a:schemeClr val="lt1"/>
            </a:solidFill>
            <a:prstDash val="solid"/>
            <a:round/>
            <a:headEnd type="none" w="sm" len="sm"/>
            <a:tailEnd type="none" w="sm" len="sm"/>
          </a:ln>
        </p:spPr>
      </p:pic>
      <p:pic>
        <p:nvPicPr>
          <p:cNvPr id="101" name="Google Shape;101;p14" descr="IMG_0922.jpg"/>
          <p:cNvPicPr preferRelativeResize="0"/>
          <p:nvPr/>
        </p:nvPicPr>
        <p:blipFill rotWithShape="1">
          <a:blip r:embed="rId4">
            <a:alphaModFix/>
          </a:blip>
          <a:srcRect l="1107"/>
          <a:stretch/>
        </p:blipFill>
        <p:spPr>
          <a:xfrm>
            <a:off x="4854639" y="5676220"/>
            <a:ext cx="1539828" cy="1161286"/>
          </a:xfrm>
          <a:prstGeom prst="rect">
            <a:avLst/>
          </a:prstGeom>
          <a:noFill/>
          <a:ln w="9525" cap="flat" cmpd="sng">
            <a:solidFill>
              <a:schemeClr val="lt1"/>
            </a:solidFill>
            <a:prstDash val="solid"/>
            <a:round/>
            <a:headEnd type="none" w="sm" len="sm"/>
            <a:tailEnd type="none" w="sm" len="sm"/>
          </a:ln>
        </p:spPr>
      </p:pic>
      <p:pic>
        <p:nvPicPr>
          <p:cNvPr id="102" name="Google Shape;102;p14" descr="Triund.jpg"/>
          <p:cNvPicPr preferRelativeResize="0"/>
          <p:nvPr/>
        </p:nvPicPr>
        <p:blipFill rotWithShape="1">
          <a:blip r:embed="rId5">
            <a:alphaModFix/>
          </a:blip>
          <a:srcRect/>
          <a:stretch/>
        </p:blipFill>
        <p:spPr>
          <a:xfrm>
            <a:off x="6451944" y="5676220"/>
            <a:ext cx="1539241" cy="1161287"/>
          </a:xfrm>
          <a:prstGeom prst="rect">
            <a:avLst/>
          </a:prstGeom>
          <a:noFill/>
          <a:ln w="9525" cap="flat" cmpd="sng">
            <a:solidFill>
              <a:schemeClr val="lt1"/>
            </a:solidFill>
            <a:prstDash val="solid"/>
            <a:round/>
            <a:headEnd type="none" w="sm" len="sm"/>
            <a:tailEnd type="none" w="sm" len="sm"/>
          </a:ln>
        </p:spPr>
      </p:pic>
      <p:pic>
        <p:nvPicPr>
          <p:cNvPr id="103" name="Google Shape;103;p14" descr="Juhudi Kilimo Photo Three.jpg"/>
          <p:cNvPicPr preferRelativeResize="0"/>
          <p:nvPr/>
        </p:nvPicPr>
        <p:blipFill rotWithShape="1">
          <a:blip r:embed="rId6">
            <a:alphaModFix/>
          </a:blip>
          <a:srcRect r="29438"/>
          <a:stretch/>
        </p:blipFill>
        <p:spPr>
          <a:xfrm>
            <a:off x="3258096" y="5676220"/>
            <a:ext cx="1539067" cy="1161289"/>
          </a:xfrm>
          <a:prstGeom prst="rect">
            <a:avLst/>
          </a:prstGeom>
          <a:noFill/>
          <a:ln w="9525" cap="flat" cmpd="sng">
            <a:solidFill>
              <a:schemeClr val="lt1"/>
            </a:solidFill>
            <a:prstDash val="solid"/>
            <a:round/>
            <a:headEnd type="none" w="sm" len="sm"/>
            <a:tailEnd type="none" w="sm" len="sm"/>
          </a:ln>
        </p:spPr>
      </p:pic>
      <p:pic>
        <p:nvPicPr>
          <p:cNvPr id="104" name="Google Shape;104;p14"/>
          <p:cNvPicPr preferRelativeResize="0"/>
          <p:nvPr/>
        </p:nvPicPr>
        <p:blipFill rotWithShape="1">
          <a:blip r:embed="rId7">
            <a:alphaModFix/>
          </a:blip>
          <a:srcRect/>
          <a:stretch/>
        </p:blipFill>
        <p:spPr>
          <a:xfrm>
            <a:off x="6638925" y="157256"/>
            <a:ext cx="1161100" cy="1195410"/>
          </a:xfrm>
          <a:prstGeom prst="rect">
            <a:avLst/>
          </a:prstGeom>
          <a:noFill/>
          <a:ln>
            <a:noFill/>
          </a:ln>
        </p:spPr>
      </p:pic>
      <p:pic>
        <p:nvPicPr>
          <p:cNvPr id="105" name="Google Shape;105;p14"/>
          <p:cNvPicPr preferRelativeResize="0"/>
          <p:nvPr/>
        </p:nvPicPr>
        <p:blipFill rotWithShape="1">
          <a:blip r:embed="rId8">
            <a:alphaModFix/>
          </a:blip>
          <a:srcRect/>
          <a:stretch/>
        </p:blipFill>
        <p:spPr>
          <a:xfrm>
            <a:off x="824830" y="471380"/>
            <a:ext cx="2692731" cy="6228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184F95"/>
              </a:buClr>
              <a:buSzPts val="3600"/>
              <a:buFont typeface="Calibri"/>
              <a:buNone/>
              <a:defRPr sz="3600" b="0" i="0" u="none" strike="noStrike" cap="none">
                <a:solidFill>
                  <a:srgbClr val="184F95"/>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5"/>
          <p:cNvSpPr txBox="1">
            <a:spLocks noGrp="1"/>
          </p:cNvSpPr>
          <p:nvPr>
            <p:ph type="body" idx="1"/>
          </p:nvPr>
        </p:nvSpPr>
        <p:spPr>
          <a:xfrm>
            <a:off x="304800" y="1371600"/>
            <a:ext cx="8382000" cy="47547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9" name="Google Shape;109;p15"/>
          <p:cNvCxnSpPr/>
          <p:nvPr/>
        </p:nvCxnSpPr>
        <p:spPr>
          <a:xfrm>
            <a:off x="304800" y="1017975"/>
            <a:ext cx="5938200" cy="0"/>
          </a:xfrm>
          <a:prstGeom prst="straightConnector1">
            <a:avLst/>
          </a:prstGeom>
          <a:noFill/>
          <a:ln w="38100" cap="flat" cmpd="sng">
            <a:solidFill>
              <a:srgbClr val="184F95"/>
            </a:solidFill>
            <a:prstDash val="solid"/>
            <a:round/>
            <a:headEnd type="none" w="sm" len="sm"/>
            <a:tailEnd type="none" w="sm" len="sm"/>
          </a:ln>
        </p:spPr>
      </p:cxnSp>
      <p:cxnSp>
        <p:nvCxnSpPr>
          <p:cNvPr id="110" name="Google Shape;110;p15"/>
          <p:cNvCxnSpPr/>
          <p:nvPr/>
        </p:nvCxnSpPr>
        <p:spPr>
          <a:xfrm>
            <a:off x="2748572" y="1090095"/>
            <a:ext cx="5938200" cy="0"/>
          </a:xfrm>
          <a:prstGeom prst="straightConnector1">
            <a:avLst/>
          </a:prstGeom>
          <a:noFill/>
          <a:ln w="28575" cap="flat" cmpd="sng">
            <a:solidFill>
              <a:srgbClr val="A5A5A5"/>
            </a:solidFill>
            <a:prstDash val="solid"/>
            <a:round/>
            <a:headEnd type="none" w="sm" len="sm"/>
            <a:tailEnd type="none" w="sm" len="sm"/>
          </a:ln>
        </p:spPr>
      </p:cxnSp>
      <p:cxnSp>
        <p:nvCxnSpPr>
          <p:cNvPr id="111" name="Google Shape;111;p15"/>
          <p:cNvCxnSpPr/>
          <p:nvPr/>
        </p:nvCxnSpPr>
        <p:spPr>
          <a:xfrm>
            <a:off x="304800" y="6279639"/>
            <a:ext cx="8382000" cy="0"/>
          </a:xfrm>
          <a:prstGeom prst="straightConnector1">
            <a:avLst/>
          </a:prstGeom>
          <a:noFill/>
          <a:ln w="12700" cap="flat" cmpd="sng">
            <a:solidFill>
              <a:srgbClr val="184F95"/>
            </a:solidFill>
            <a:prstDash val="solid"/>
            <a:round/>
            <a:headEnd type="none" w="sm" len="sm"/>
            <a:tailEnd type="none" w="sm" len="sm"/>
          </a:ln>
        </p:spPr>
      </p:cxnSp>
      <p:sp>
        <p:nvSpPr>
          <p:cNvPr id="112" name="Google Shape;112;p15"/>
          <p:cNvSpPr txBox="1">
            <a:spLocks noGrp="1"/>
          </p:cNvSpPr>
          <p:nvPr>
            <p:ph type="sldNum" idx="12"/>
          </p:nvPr>
        </p:nvSpPr>
        <p:spPr>
          <a:xfrm>
            <a:off x="8286464" y="6356350"/>
            <a:ext cx="40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13" name="Google Shape;113;p15"/>
          <p:cNvPicPr preferRelativeResize="0"/>
          <p:nvPr/>
        </p:nvPicPr>
        <p:blipFill rotWithShape="1">
          <a:blip r:embed="rId2">
            <a:alphaModFix/>
          </a:blip>
          <a:srcRect/>
          <a:stretch/>
        </p:blipFill>
        <p:spPr>
          <a:xfrm>
            <a:off x="304800" y="6330242"/>
            <a:ext cx="2028826" cy="3912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7" name="Google Shape;117;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Google Shape;129;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0" name="Google Shape;130;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 name="Google Shape;131;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2" name="Google Shape;132;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7" name="Google Shape;147;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9" name="Google Shape;149;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304800" y="197078"/>
            <a:ext cx="8382000" cy="753032"/>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184F95"/>
              </a:buClr>
              <a:buSzPts val="3600"/>
              <a:buFont typeface="Calibri"/>
              <a:buNone/>
              <a:defRPr sz="3600" b="0" i="0" u="none" strike="noStrike" cap="none">
                <a:solidFill>
                  <a:srgbClr val="184F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304800" y="1371600"/>
            <a:ext cx="8628888" cy="47545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8" name="Google Shape;28;p3"/>
          <p:cNvCxnSpPr/>
          <p:nvPr/>
        </p:nvCxnSpPr>
        <p:spPr>
          <a:xfrm>
            <a:off x="304800" y="1017975"/>
            <a:ext cx="5938228" cy="0"/>
          </a:xfrm>
          <a:prstGeom prst="straightConnector1">
            <a:avLst/>
          </a:prstGeom>
          <a:noFill/>
          <a:ln w="38100" cap="flat" cmpd="sng">
            <a:solidFill>
              <a:srgbClr val="184F95"/>
            </a:solidFill>
            <a:prstDash val="solid"/>
            <a:round/>
            <a:headEnd type="none" w="sm" len="sm"/>
            <a:tailEnd type="none" w="sm" len="sm"/>
          </a:ln>
        </p:spPr>
      </p:cxnSp>
      <p:cxnSp>
        <p:nvCxnSpPr>
          <p:cNvPr id="29" name="Google Shape;29;p3"/>
          <p:cNvCxnSpPr/>
          <p:nvPr/>
        </p:nvCxnSpPr>
        <p:spPr>
          <a:xfrm>
            <a:off x="2748572" y="1090095"/>
            <a:ext cx="6185116" cy="0"/>
          </a:xfrm>
          <a:prstGeom prst="straightConnector1">
            <a:avLst/>
          </a:prstGeom>
          <a:noFill/>
          <a:ln w="28575" cap="flat" cmpd="sng">
            <a:solidFill>
              <a:srgbClr val="A5A5A5"/>
            </a:solidFill>
            <a:prstDash val="solid"/>
            <a:round/>
            <a:headEnd type="none" w="sm" len="sm"/>
            <a:tailEnd type="none" w="sm" len="sm"/>
          </a:ln>
        </p:spPr>
      </p:cxnSp>
      <p:cxnSp>
        <p:nvCxnSpPr>
          <p:cNvPr id="30" name="Google Shape;30;p3"/>
          <p:cNvCxnSpPr/>
          <p:nvPr/>
        </p:nvCxnSpPr>
        <p:spPr>
          <a:xfrm>
            <a:off x="304800" y="6279639"/>
            <a:ext cx="8612555" cy="0"/>
          </a:xfrm>
          <a:prstGeom prst="straightConnector1">
            <a:avLst/>
          </a:prstGeom>
          <a:noFill/>
          <a:ln w="12700" cap="flat" cmpd="sng">
            <a:solidFill>
              <a:srgbClr val="184F95"/>
            </a:solidFill>
            <a:prstDash val="solid"/>
            <a:round/>
            <a:headEnd type="none" w="sm" len="sm"/>
            <a:tailEnd type="none" w="sm" len="sm"/>
          </a:ln>
        </p:spPr>
      </p:cxnSp>
      <p:sp>
        <p:nvSpPr>
          <p:cNvPr id="31" name="Google Shape;31;p3"/>
          <p:cNvSpPr txBox="1">
            <a:spLocks noGrp="1"/>
          </p:cNvSpPr>
          <p:nvPr>
            <p:ph type="sldNum" idx="12"/>
          </p:nvPr>
        </p:nvSpPr>
        <p:spPr>
          <a:xfrm>
            <a:off x="8680610" y="6385548"/>
            <a:ext cx="40033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2" name="Google Shape;32;p3"/>
          <p:cNvPicPr preferRelativeResize="0"/>
          <p:nvPr/>
        </p:nvPicPr>
        <p:blipFill>
          <a:blip r:embed="rId2">
            <a:alphaModFix/>
          </a:blip>
          <a:stretch>
            <a:fillRect/>
          </a:stretch>
        </p:blipFill>
        <p:spPr>
          <a:xfrm>
            <a:off x="304800" y="6355850"/>
            <a:ext cx="1717957" cy="4710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4" name="Google Shape;154;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5" name="Google Shape;155;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6" name="Google Shape;156;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1" name="Google Shape;161;p23"/>
          <p:cNvSpPr txBox="1">
            <a:spLocks noGrp="1"/>
          </p:cNvSpPr>
          <p:nvPr>
            <p:ph type="body" idx="1"/>
          </p:nvPr>
        </p:nvSpPr>
        <p:spPr>
          <a:xfrm rot="5400000">
            <a:off x="2118450" y="-442050"/>
            <a:ext cx="4754700" cy="8382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7" name="Google Shape;167;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304800" y="197078"/>
            <a:ext cx="8382000" cy="753032"/>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5" name="Google Shape;45;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304800" y="197078"/>
            <a:ext cx="8382000" cy="753032"/>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304800" y="197078"/>
            <a:ext cx="8382000" cy="753032"/>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00" y="197078"/>
            <a:ext cx="8382000" cy="753032"/>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4800" y="1371600"/>
            <a:ext cx="8382000" cy="47545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36816" y="6356350"/>
            <a:ext cx="40033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p13"/>
          <p:cNvSpPr txBox="1">
            <a:spLocks noGrp="1"/>
          </p:cNvSpPr>
          <p:nvPr>
            <p:ph type="body" idx="1"/>
          </p:nvPr>
        </p:nvSpPr>
        <p:spPr>
          <a:xfrm>
            <a:off x="304800" y="1371600"/>
            <a:ext cx="8382000" cy="47547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3"/>
          <p:cNvSpPr txBox="1">
            <a:spLocks noGrp="1"/>
          </p:cNvSpPr>
          <p:nvPr>
            <p:ph type="sldNum" idx="12"/>
          </p:nvPr>
        </p:nvSpPr>
        <p:spPr>
          <a:xfrm>
            <a:off x="8286464" y="6356350"/>
            <a:ext cx="40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nnerdm@haas.berkeley.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ctrTitle"/>
          </p:nvPr>
        </p:nvSpPr>
        <p:spPr>
          <a:xfrm>
            <a:off x="966926" y="1802145"/>
            <a:ext cx="6103648"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84F95"/>
              </a:buClr>
              <a:buSzPts val="4400"/>
              <a:buFont typeface="Calibri"/>
              <a:buNone/>
            </a:pPr>
            <a:r>
              <a:rPr lang="en-US" sz="4400" b="0" i="0" u="none" strike="noStrike" cap="none">
                <a:solidFill>
                  <a:srgbClr val="184F95"/>
                </a:solidFill>
                <a:latin typeface="Calibri"/>
                <a:ea typeface="Calibri"/>
                <a:cs typeface="Calibri"/>
                <a:sym typeface="Calibri"/>
              </a:rPr>
              <a:t>International Business Development Program</a:t>
            </a:r>
            <a:endParaRPr/>
          </a:p>
        </p:txBody>
      </p:sp>
      <p:sp>
        <p:nvSpPr>
          <p:cNvPr id="176" name="Google Shape;176;p25"/>
          <p:cNvSpPr txBox="1">
            <a:spLocks noGrp="1"/>
          </p:cNvSpPr>
          <p:nvPr>
            <p:ph type="subTitle" idx="1"/>
          </p:nvPr>
        </p:nvSpPr>
        <p:spPr>
          <a:xfrm>
            <a:off x="1505483" y="3557920"/>
            <a:ext cx="5026534" cy="70485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380"/>
              <a:buFont typeface="Arial"/>
              <a:buNone/>
            </a:pPr>
            <a:r>
              <a:rPr lang="en-US" sz="2380" b="0" i="0" u="none" strike="noStrike" cap="none">
                <a:solidFill>
                  <a:srgbClr val="888888"/>
                </a:solidFill>
                <a:latin typeface="Calibri"/>
                <a:ea typeface="Calibri"/>
                <a:cs typeface="Calibri"/>
                <a:sym typeface="Calibri"/>
              </a:rPr>
              <a:t>Partnering with Clients for Global Innovation</a:t>
            </a:r>
            <a:endParaRPr sz="2380" b="0" i="0" u="none" strike="noStrike" cap="none">
              <a:solidFill>
                <a:srgbClr val="888888"/>
              </a:solidFill>
              <a:latin typeface="Calibri"/>
              <a:ea typeface="Calibri"/>
              <a:cs typeface="Calibri"/>
              <a:sym typeface="Calibri"/>
            </a:endParaRPr>
          </a:p>
          <a:p>
            <a:pPr marL="0" marR="0" lvl="0" indent="0" algn="ctr" rtl="0">
              <a:lnSpc>
                <a:spcPct val="80000"/>
              </a:lnSpc>
              <a:spcBef>
                <a:spcPts val="0"/>
              </a:spcBef>
              <a:spcAft>
                <a:spcPts val="0"/>
              </a:spcAft>
              <a:buClr>
                <a:srgbClr val="888888"/>
              </a:buClr>
              <a:buSzPts val="2380"/>
              <a:buFont typeface="Arial"/>
              <a:buNone/>
            </a:pPr>
            <a:endParaRPr sz="2380"/>
          </a:p>
          <a:p>
            <a:pPr marL="0" marR="0" lvl="0" indent="0" algn="ctr" rtl="0">
              <a:lnSpc>
                <a:spcPct val="80000"/>
              </a:lnSpc>
              <a:spcBef>
                <a:spcPts val="0"/>
              </a:spcBef>
              <a:spcAft>
                <a:spcPts val="0"/>
              </a:spcAft>
              <a:buClr>
                <a:srgbClr val="888888"/>
              </a:buClr>
              <a:buSzPts val="2380"/>
              <a:buFont typeface="Arial"/>
              <a:buNone/>
            </a:pPr>
            <a:r>
              <a:rPr lang="en-US" sz="2380"/>
              <a:t>EWMBA Info Session 10.24.19</a:t>
            </a:r>
            <a:endParaRPr sz="23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title"/>
          </p:nvPr>
        </p:nvSpPr>
        <p:spPr>
          <a:xfrm>
            <a:off x="421200" y="0"/>
            <a:ext cx="8301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a:t>Where does IBD work?</a:t>
            </a:r>
            <a:endParaRPr/>
          </a:p>
        </p:txBody>
      </p:sp>
      <p:pic>
        <p:nvPicPr>
          <p:cNvPr id="305" name="Google Shape;305;p34"/>
          <p:cNvPicPr preferRelativeResize="0"/>
          <p:nvPr/>
        </p:nvPicPr>
        <p:blipFill>
          <a:blip r:embed="rId3">
            <a:alphaModFix/>
          </a:blip>
          <a:stretch>
            <a:fillRect/>
          </a:stretch>
        </p:blipFill>
        <p:spPr>
          <a:xfrm>
            <a:off x="399975" y="1267125"/>
            <a:ext cx="8344050" cy="4723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How will I be assigned to a project </a:t>
            </a:r>
            <a:r>
              <a:rPr lang="en-US"/>
              <a:t>team</a:t>
            </a:r>
            <a:r>
              <a:rPr lang="en-US" sz="3600" b="0" i="0" u="none" strike="noStrike" cap="none">
                <a:solidFill>
                  <a:srgbClr val="184F95"/>
                </a:solidFill>
                <a:latin typeface="Calibri"/>
                <a:ea typeface="Calibri"/>
                <a:cs typeface="Calibri"/>
                <a:sym typeface="Calibri"/>
              </a:rPr>
              <a:t>?</a:t>
            </a:r>
            <a:endParaRPr sz="3600" b="0" i="0" u="none" strike="noStrike" cap="none">
              <a:solidFill>
                <a:srgbClr val="184F95"/>
              </a:solidFill>
              <a:latin typeface="Calibri"/>
              <a:ea typeface="Calibri"/>
              <a:cs typeface="Calibri"/>
              <a:sym typeface="Calibri"/>
            </a:endParaRPr>
          </a:p>
        </p:txBody>
      </p:sp>
      <p:sp>
        <p:nvSpPr>
          <p:cNvPr id="311" name="Google Shape;311;p35"/>
          <p:cNvSpPr txBox="1">
            <a:spLocks noGrp="1"/>
          </p:cNvSpPr>
          <p:nvPr>
            <p:ph type="body" idx="1"/>
          </p:nvPr>
        </p:nvSpPr>
        <p:spPr>
          <a:xfrm>
            <a:off x="304800" y="1371600"/>
            <a:ext cx="8628888" cy="475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 will be assigned to:</a:t>
            </a:r>
            <a:endParaRPr sz="3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cli</a:t>
            </a:r>
            <a:r>
              <a:rPr lang="en-US"/>
              <a:t>ent </a:t>
            </a:r>
            <a:r>
              <a:rPr lang="en-US" sz="2800" b="0" i="0" u="none" strike="noStrike" cap="none">
                <a:solidFill>
                  <a:schemeClr val="dk1"/>
                </a:solidFill>
                <a:latin typeface="Calibri"/>
                <a:ea typeface="Calibri"/>
                <a:cs typeface="Calibri"/>
                <a:sym typeface="Calibri"/>
              </a:rPr>
              <a:t>project </a:t>
            </a:r>
            <a:r>
              <a:rPr lang="en-US"/>
              <a:t>plus</a:t>
            </a:r>
            <a:r>
              <a:rPr lang="en-US" sz="2800" b="0" i="0" u="none" strike="noStrike" cap="none">
                <a:solidFill>
                  <a:schemeClr val="dk1"/>
                </a:solidFill>
                <a:latin typeface="Calibri"/>
                <a:ea typeface="Calibri"/>
                <a:cs typeface="Calibri"/>
                <a:sym typeface="Calibri"/>
              </a:rPr>
              <a:t> a </a:t>
            </a:r>
            <a:r>
              <a:rPr lang="en-US"/>
              <a:t>F</a:t>
            </a:r>
            <a:r>
              <a:rPr lang="en-US" sz="2800" b="0" i="0" u="none" strike="noStrike" cap="none">
                <a:solidFill>
                  <a:schemeClr val="dk1"/>
                </a:solidFill>
                <a:latin typeface="Calibri"/>
                <a:ea typeface="Calibri"/>
                <a:cs typeface="Calibri"/>
                <a:sym typeface="Calibri"/>
              </a:rPr>
              <a:t>aculty </a:t>
            </a:r>
            <a:r>
              <a:rPr lang="en-US"/>
              <a:t>M</a:t>
            </a:r>
            <a:r>
              <a:rPr lang="en-US" sz="2800" b="0" i="0" u="none" strike="noStrike" cap="none">
                <a:solidFill>
                  <a:schemeClr val="dk1"/>
                </a:solidFill>
                <a:latin typeface="Calibri"/>
                <a:ea typeface="Calibri"/>
                <a:cs typeface="Calibri"/>
                <a:sym typeface="Calibri"/>
              </a:rPr>
              <a:t>entor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consulting project that balances the client</a:t>
            </a:r>
            <a:r>
              <a:rPr lang="en-US"/>
              <a:t>’s</a:t>
            </a:r>
            <a:r>
              <a:rPr lang="en-US" sz="2800" b="0" i="0" u="none" strike="noStrike" cap="none">
                <a:solidFill>
                  <a:schemeClr val="dk1"/>
                </a:solidFill>
                <a:latin typeface="Calibri"/>
                <a:ea typeface="Calibri"/>
                <a:cs typeface="Calibri"/>
                <a:sym typeface="Calibri"/>
              </a:rPr>
              <a:t> needs</a:t>
            </a:r>
            <a:r>
              <a:rPr lang="en-US"/>
              <a:t> and</a:t>
            </a:r>
            <a:r>
              <a:rPr lang="en-US" sz="2800" b="0" i="0" u="none" strike="noStrike" cap="none">
                <a:solidFill>
                  <a:schemeClr val="dk1"/>
                </a:solidFill>
                <a:latin typeface="Calibri"/>
                <a:ea typeface="Calibri"/>
                <a:cs typeface="Calibri"/>
                <a:sym typeface="Calibri"/>
              </a:rPr>
              <a:t> your background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a:t>Berkeley Haas </a:t>
            </a:r>
            <a:r>
              <a:rPr lang="en-US" sz="3600" b="0" i="0" u="none" strike="noStrike" cap="none">
                <a:solidFill>
                  <a:srgbClr val="184F95"/>
                </a:solidFill>
                <a:latin typeface="Calibri"/>
                <a:ea typeface="Calibri"/>
                <a:cs typeface="Calibri"/>
                <a:sym typeface="Calibri"/>
              </a:rPr>
              <a:t>Faculty</a:t>
            </a:r>
            <a:r>
              <a:rPr lang="en-US"/>
              <a:t> M</a:t>
            </a:r>
            <a:r>
              <a:rPr lang="en-US" sz="3600" b="0" i="0" u="none" strike="noStrike" cap="none">
                <a:solidFill>
                  <a:srgbClr val="184F95"/>
                </a:solidFill>
                <a:latin typeface="Calibri"/>
                <a:ea typeface="Calibri"/>
                <a:cs typeface="Calibri"/>
                <a:sym typeface="Calibri"/>
              </a:rPr>
              <a:t>entor f</a:t>
            </a:r>
            <a:r>
              <a:rPr lang="en-US"/>
              <a:t>or </a:t>
            </a:r>
            <a:r>
              <a:rPr lang="en-US" sz="3600" b="0" i="0" u="none" strike="noStrike" cap="none">
                <a:solidFill>
                  <a:srgbClr val="184F95"/>
                </a:solidFill>
                <a:latin typeface="Calibri"/>
                <a:ea typeface="Calibri"/>
                <a:cs typeface="Calibri"/>
                <a:sym typeface="Calibri"/>
              </a:rPr>
              <a:t>your team</a:t>
            </a:r>
            <a:endParaRPr sz="3600" b="0" i="0" u="none" strike="noStrike" cap="none">
              <a:solidFill>
                <a:srgbClr val="184F95"/>
              </a:solidFill>
              <a:latin typeface="Calibri"/>
              <a:ea typeface="Calibri"/>
              <a:cs typeface="Calibri"/>
              <a:sym typeface="Calibri"/>
            </a:endParaRPr>
          </a:p>
        </p:txBody>
      </p:sp>
      <p:sp>
        <p:nvSpPr>
          <p:cNvPr id="317" name="Google Shape;317;p36"/>
          <p:cNvSpPr txBox="1"/>
          <p:nvPr/>
        </p:nvSpPr>
        <p:spPr>
          <a:xfrm>
            <a:off x="1551950" y="5008500"/>
            <a:ext cx="24468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Calibri"/>
                <a:ea typeface="Calibri"/>
                <a:cs typeface="Calibri"/>
                <a:sym typeface="Calibri"/>
              </a:rPr>
              <a:t>Arman Zand</a:t>
            </a:r>
            <a:endParaRPr sz="3600">
              <a:latin typeface="Calibri"/>
              <a:ea typeface="Calibri"/>
              <a:cs typeface="Calibri"/>
              <a:sym typeface="Calibri"/>
            </a:endParaRPr>
          </a:p>
        </p:txBody>
      </p:sp>
      <p:pic>
        <p:nvPicPr>
          <p:cNvPr id="318" name="Google Shape;318;p36"/>
          <p:cNvPicPr preferRelativeResize="0"/>
          <p:nvPr/>
        </p:nvPicPr>
        <p:blipFill>
          <a:blip r:embed="rId3">
            <a:alphaModFix/>
          </a:blip>
          <a:stretch>
            <a:fillRect/>
          </a:stretch>
        </p:blipFill>
        <p:spPr>
          <a:xfrm>
            <a:off x="768825" y="1313110"/>
            <a:ext cx="4013039" cy="3569290"/>
          </a:xfrm>
          <a:prstGeom prst="rect">
            <a:avLst/>
          </a:prstGeom>
          <a:noFill/>
          <a:ln>
            <a:noFill/>
          </a:ln>
        </p:spPr>
      </p:pic>
      <p:sp>
        <p:nvSpPr>
          <p:cNvPr id="319" name="Google Shape;319;p36"/>
          <p:cNvSpPr txBox="1"/>
          <p:nvPr/>
        </p:nvSpPr>
        <p:spPr>
          <a:xfrm>
            <a:off x="5314400" y="1236900"/>
            <a:ext cx="35838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rPr>
              <a:t>Arman Zand has more than 20 years of experience in technology and venture finance. He is currently Head of Finance at Farmstead, an AI-powered grocery delivery startup based in SF. Prior to joining Farmstead, Arman was with Quona Capital, a fintech venture capital fund focused on financial inclusion in emerging markets. Prior to joining Quona, Arman was Director of Business Development at RocketSpace, Inc. where he helped advise on corporate open innovation with Fortune 1000 brands. Arman spent the previous 15 years at Silicon Valley Bank in the US, India, U.K, the Middle East, and Asia, helping expand the SVB globally including 7 years in China where he helped co-found China's first joint venture technology bank. Arman is fluent in Mandarin Chinese and is a part-time professional faculty member at the Haas School of Business, UC Berkeley. </a:t>
            </a:r>
            <a:endParaRPr sz="1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a:t>C</a:t>
            </a:r>
            <a:r>
              <a:rPr lang="en-US" sz="3600" b="0" i="0" u="none" strike="noStrike" cap="none">
                <a:solidFill>
                  <a:srgbClr val="184F95"/>
                </a:solidFill>
                <a:latin typeface="Calibri"/>
                <a:ea typeface="Calibri"/>
                <a:cs typeface="Calibri"/>
                <a:sym typeface="Calibri"/>
              </a:rPr>
              <a:t>lass will meet on 1 Sunday and </a:t>
            </a:r>
            <a:r>
              <a:rPr lang="en-US"/>
              <a:t>4</a:t>
            </a:r>
            <a:r>
              <a:rPr lang="en-US" sz="3600" b="0" i="0" u="none" strike="noStrike" cap="none">
                <a:solidFill>
                  <a:srgbClr val="184F95"/>
                </a:solidFill>
                <a:latin typeface="Calibri"/>
                <a:ea typeface="Calibri"/>
                <a:cs typeface="Calibri"/>
                <a:sym typeface="Calibri"/>
              </a:rPr>
              <a:t> Saturdays</a:t>
            </a:r>
            <a:endParaRPr sz="3600" b="0" i="0" u="none" strike="noStrike" cap="none">
              <a:solidFill>
                <a:srgbClr val="184F95"/>
              </a:solidFill>
              <a:latin typeface="Calibri"/>
              <a:ea typeface="Calibri"/>
              <a:cs typeface="Calibri"/>
              <a:sym typeface="Calibri"/>
            </a:endParaRPr>
          </a:p>
        </p:txBody>
      </p:sp>
      <p:graphicFrame>
        <p:nvGraphicFramePr>
          <p:cNvPr id="325" name="Google Shape;325;p37"/>
          <p:cNvGraphicFramePr/>
          <p:nvPr/>
        </p:nvGraphicFramePr>
        <p:xfrm>
          <a:off x="304800" y="1371600"/>
          <a:ext cx="3000000" cy="3000000"/>
        </p:xfrm>
        <a:graphic>
          <a:graphicData uri="http://schemas.openxmlformats.org/drawingml/2006/table">
            <a:tbl>
              <a:tblPr firstRow="1" bandRow="1">
                <a:noFill/>
                <a:tableStyleId>{D34AD387-D824-47B2-A495-11934CDBA349}</a:tableStyleId>
              </a:tblPr>
              <a:tblGrid>
                <a:gridCol w="4314825">
                  <a:extLst>
                    <a:ext uri="{9D8B030D-6E8A-4147-A177-3AD203B41FA5}">
                      <a16:colId xmlns:a16="http://schemas.microsoft.com/office/drawing/2014/main" val="20000"/>
                    </a:ext>
                  </a:extLst>
                </a:gridCol>
                <a:gridCol w="43148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a:t>Date</a:t>
                      </a:r>
                      <a:endParaRPr sz="1800"/>
                    </a:p>
                  </a:txBody>
                  <a:tcPr marL="91450" marR="91450" marT="45725" marB="45725"/>
                </a:tc>
                <a:tc>
                  <a:txBody>
                    <a:bodyPr/>
                    <a:lstStyle/>
                    <a:p>
                      <a:pPr marL="0" marR="0" lvl="0" indent="0" algn="l" rtl="0">
                        <a:spcBef>
                          <a:spcPts val="0"/>
                        </a:spcBef>
                        <a:spcAft>
                          <a:spcPts val="0"/>
                        </a:spcAft>
                        <a:buNone/>
                      </a:pPr>
                      <a:r>
                        <a:rPr lang="en-US" sz="1800"/>
                        <a:t>Time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Sunday, May 17</a:t>
                      </a:r>
                      <a:endParaRPr sz="1800"/>
                    </a:p>
                  </a:txBody>
                  <a:tcPr marL="91450" marR="91450" marT="45725" marB="45725"/>
                </a:tc>
                <a:tc>
                  <a:txBody>
                    <a:bodyPr/>
                    <a:lstStyle/>
                    <a:p>
                      <a:pPr marL="0" marR="0" lvl="0" indent="0" algn="l" rtl="0">
                        <a:spcBef>
                          <a:spcPts val="0"/>
                        </a:spcBef>
                        <a:spcAft>
                          <a:spcPts val="0"/>
                        </a:spcAft>
                        <a:buNone/>
                      </a:pPr>
                      <a:r>
                        <a:rPr lang="en-US" sz="1800"/>
                        <a:t>1:00 pm - 5:00 pm</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Saturday, May 30</a:t>
                      </a:r>
                      <a:endParaRPr sz="1800"/>
                    </a:p>
                  </a:txBody>
                  <a:tcPr marL="91450" marR="91450" marT="45725" marB="45725"/>
                </a:tc>
                <a:tc>
                  <a:txBody>
                    <a:bodyPr/>
                    <a:lstStyle/>
                    <a:p>
                      <a:pPr marL="0" marR="0" lvl="0" indent="0" algn="l" rtl="0">
                        <a:spcBef>
                          <a:spcPts val="0"/>
                        </a:spcBef>
                        <a:spcAft>
                          <a:spcPts val="0"/>
                        </a:spcAft>
                        <a:buNone/>
                      </a:pPr>
                      <a:r>
                        <a:rPr lang="en-US" sz="1800"/>
                        <a:t>10:30 am - 6:00 pm</a:t>
                      </a:r>
                      <a:endParaRPr sz="12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Saturday, June 6</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t>8:30 am - 6:00 pm</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Saturday, June 13</a:t>
                      </a:r>
                      <a:endParaRPr sz="1800"/>
                    </a:p>
                  </a:txBody>
                  <a:tcPr marL="91450" marR="91450" marT="45725" marB="45725"/>
                </a:tc>
                <a:tc>
                  <a:txBody>
                    <a:bodyPr/>
                    <a:lstStyle/>
                    <a:p>
                      <a:pPr marL="0" lvl="0" indent="0" algn="l" rtl="0">
                        <a:spcBef>
                          <a:spcPts val="0"/>
                        </a:spcBef>
                        <a:spcAft>
                          <a:spcPts val="0"/>
                        </a:spcAft>
                        <a:buClr>
                          <a:schemeClr val="dk1"/>
                        </a:buClr>
                        <a:buSzPts val="1800"/>
                        <a:buFont typeface="Calibri"/>
                        <a:buNone/>
                      </a:pPr>
                      <a:r>
                        <a:rPr lang="en-US" sz="1800"/>
                        <a:t>8:30 am - 6:00 pm</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Saturday, June 20</a:t>
                      </a:r>
                      <a:endParaRPr sz="1800"/>
                    </a:p>
                  </a:txBody>
                  <a:tcPr marL="91450" marR="91450" marT="45725" marB="45725"/>
                </a:tc>
                <a:tc>
                  <a:txBody>
                    <a:bodyPr/>
                    <a:lstStyle/>
                    <a:p>
                      <a:pPr marL="0" lvl="0" indent="0" algn="l" rtl="0">
                        <a:spcBef>
                          <a:spcPts val="0"/>
                        </a:spcBef>
                        <a:spcAft>
                          <a:spcPts val="0"/>
                        </a:spcAft>
                        <a:buClr>
                          <a:schemeClr val="dk1"/>
                        </a:buClr>
                        <a:buSzPts val="1800"/>
                        <a:buFont typeface="Calibri"/>
                        <a:buNone/>
                      </a:pPr>
                      <a:r>
                        <a:rPr lang="en-US" sz="1800"/>
                        <a:t>8:30 am - 6:00 pm</a:t>
                      </a:r>
                      <a:endParaRPr/>
                    </a:p>
                  </a:txBody>
                  <a:tcPr marL="91450" marR="91450" marT="45725" marB="45725"/>
                </a:tc>
                <a:extLst>
                  <a:ext uri="{0D108BD9-81ED-4DB2-BD59-A6C34878D82A}">
                    <a16:rowId xmlns:a16="http://schemas.microsoft.com/office/drawing/2014/main" val="10005"/>
                  </a:ext>
                </a:extLst>
              </a:tr>
            </a:tbl>
          </a:graphicData>
        </a:graphic>
      </p:graphicFrame>
      <p:sp>
        <p:nvSpPr>
          <p:cNvPr id="326" name="Google Shape;326;p37"/>
          <p:cNvSpPr txBox="1">
            <a:spLocks noGrp="1"/>
          </p:cNvSpPr>
          <p:nvPr>
            <p:ph type="sldNum" idx="12"/>
          </p:nvPr>
        </p:nvSpPr>
        <p:spPr>
          <a:xfrm>
            <a:off x="8680610" y="6385548"/>
            <a:ext cx="40033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
        <p:nvSpPr>
          <p:cNvPr id="327" name="Google Shape;327;p37"/>
          <p:cNvSpPr txBox="1"/>
          <p:nvPr/>
        </p:nvSpPr>
        <p:spPr>
          <a:xfrm>
            <a:off x="304800" y="4018200"/>
            <a:ext cx="7329600" cy="85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NO CLASS:  May 23, 2020</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US" sz="1800" b="1">
                <a:solidFill>
                  <a:schemeClr val="dk1"/>
                </a:solidFill>
              </a:rPr>
              <a:t>NOTE:  All Berkeley Haas classes are mandatory and required for a full grade.</a:t>
            </a:r>
            <a:endParaRPr sz="18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If you participate, you must be able to…</a:t>
            </a:r>
            <a:endParaRPr sz="3600" b="0" i="0" u="none" strike="noStrike" cap="none">
              <a:solidFill>
                <a:srgbClr val="184F95"/>
              </a:solidFill>
              <a:latin typeface="Calibri"/>
              <a:ea typeface="Calibri"/>
              <a:cs typeface="Calibri"/>
              <a:sym typeface="Calibri"/>
            </a:endParaRPr>
          </a:p>
        </p:txBody>
      </p:sp>
      <p:sp>
        <p:nvSpPr>
          <p:cNvPr id="333" name="Google Shape;333;p38"/>
          <p:cNvSpPr txBox="1">
            <a:spLocks noGrp="1"/>
          </p:cNvSpPr>
          <p:nvPr>
            <p:ph type="body" idx="1"/>
          </p:nvPr>
        </p:nvSpPr>
        <p:spPr>
          <a:xfrm>
            <a:off x="304800" y="1371600"/>
            <a:ext cx="8628888" cy="475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Work in-country for 2 weeks</a:t>
            </a:r>
            <a:endParaRPr sz="296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960"/>
              <a:buFont typeface="Arial"/>
              <a:buChar char="•"/>
            </a:pPr>
            <a:r>
              <a:rPr lang="en-US" sz="2960"/>
              <a:t>In-country travel dates:  Saturday, June 27 and Saturday, July 11</a:t>
            </a:r>
            <a:endParaRPr sz="2960"/>
          </a:p>
          <a:p>
            <a:pPr marL="742950" marR="0" lvl="1" indent="-285750" algn="l" rtl="0">
              <a:spcBef>
                <a:spcPts val="518"/>
              </a:spcBef>
              <a:spcAft>
                <a:spcPts val="0"/>
              </a:spcAft>
              <a:buClr>
                <a:schemeClr val="dk1"/>
              </a:buClr>
              <a:buSzPts val="2590"/>
              <a:buFont typeface="Arial"/>
              <a:buChar char="–"/>
            </a:pPr>
            <a:r>
              <a:rPr lang="en-US" sz="2590"/>
              <a:t>In-country l</a:t>
            </a:r>
            <a:r>
              <a:rPr lang="en-US" sz="2590" b="0" i="0" u="none" strike="noStrike" cap="none">
                <a:solidFill>
                  <a:schemeClr val="dk1"/>
                </a:solidFill>
                <a:latin typeface="Calibri"/>
                <a:ea typeface="Calibri"/>
                <a:cs typeface="Calibri"/>
                <a:sym typeface="Calibri"/>
              </a:rPr>
              <a:t>odging</a:t>
            </a:r>
            <a:r>
              <a:rPr lang="en-US" sz="2590"/>
              <a:t> and project-based ground transportation</a:t>
            </a:r>
            <a:r>
              <a:rPr lang="en-US" sz="2590" b="0" i="0" u="none" strike="noStrike" cap="none">
                <a:solidFill>
                  <a:schemeClr val="dk1"/>
                </a:solidFill>
                <a:latin typeface="Calibri"/>
                <a:ea typeface="Calibri"/>
                <a:cs typeface="Calibri"/>
                <a:sym typeface="Calibri"/>
              </a:rPr>
              <a:t> are covered by IBD</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You are responsible for the cost of your flights to and from the country</a:t>
            </a:r>
            <a:r>
              <a:rPr lang="en-US" sz="2590"/>
              <a:t>, </a:t>
            </a:r>
            <a:r>
              <a:rPr lang="en-US" sz="2590" b="0" i="0" u="none" strike="noStrike" cap="none">
                <a:solidFill>
                  <a:schemeClr val="dk1"/>
                </a:solidFill>
                <a:latin typeface="Calibri"/>
                <a:ea typeface="Calibri"/>
                <a:cs typeface="Calibri"/>
                <a:sym typeface="Calibri"/>
              </a:rPr>
              <a:t>meals, entertainment, visas, and immunizations</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Participate in a hal</a:t>
            </a:r>
            <a:r>
              <a:rPr lang="en-US" sz="2960"/>
              <a:t>f-</a:t>
            </a:r>
            <a:r>
              <a:rPr lang="en-US" sz="2960" b="0" i="0" u="none" strike="noStrike" cap="none">
                <a:solidFill>
                  <a:schemeClr val="dk1"/>
                </a:solidFill>
                <a:latin typeface="Calibri"/>
                <a:ea typeface="Calibri"/>
                <a:cs typeface="Calibri"/>
                <a:sym typeface="Calibri"/>
              </a:rPr>
              <a:t>day Annual IBD </a:t>
            </a:r>
            <a:r>
              <a:rPr lang="en-US" sz="2960"/>
              <a:t>C</a:t>
            </a:r>
            <a:r>
              <a:rPr lang="en-US" sz="2960" b="0" i="0" u="none" strike="noStrike" cap="none">
                <a:solidFill>
                  <a:schemeClr val="dk1"/>
                </a:solidFill>
                <a:latin typeface="Calibri"/>
                <a:ea typeface="Calibri"/>
                <a:cs typeface="Calibri"/>
                <a:sym typeface="Calibri"/>
              </a:rPr>
              <a:t>onference at Berkeley Haas on Friday, September 1</a:t>
            </a:r>
            <a:r>
              <a:rPr lang="en-US" sz="2960"/>
              <a:t>1</a:t>
            </a:r>
            <a:r>
              <a:rPr lang="en-US" sz="2960" b="0" i="0" u="none" strike="noStrike" cap="none">
                <a:solidFill>
                  <a:schemeClr val="dk1"/>
                </a:solidFill>
                <a:latin typeface="Calibri"/>
                <a:ea typeface="Calibri"/>
                <a:cs typeface="Calibri"/>
                <a:sym typeface="Calibri"/>
              </a:rPr>
              <a:t>, 20</a:t>
            </a:r>
            <a:r>
              <a:rPr lang="en-US" sz="2960"/>
              <a:t>20</a:t>
            </a: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9"/>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Who are the best IBD candidates?</a:t>
            </a:r>
            <a:endParaRPr sz="3600" b="0" i="0" u="none" strike="noStrike" cap="none">
              <a:solidFill>
                <a:srgbClr val="184F95"/>
              </a:solidFill>
              <a:latin typeface="Calibri"/>
              <a:ea typeface="Calibri"/>
              <a:cs typeface="Calibri"/>
              <a:sym typeface="Calibri"/>
            </a:endParaRPr>
          </a:p>
        </p:txBody>
      </p:sp>
      <p:sp>
        <p:nvSpPr>
          <p:cNvPr id="339" name="Google Shape;339;p39"/>
          <p:cNvSpPr txBox="1">
            <a:spLocks noGrp="1"/>
          </p:cNvSpPr>
          <p:nvPr>
            <p:ph type="body" idx="1"/>
          </p:nvPr>
        </p:nvSpPr>
        <p:spPr>
          <a:xfrm>
            <a:off x="304800" y="1371600"/>
            <a:ext cx="8628888" cy="475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Flexible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Adventurous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Open minded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Hard working</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Team</a:t>
            </a:r>
            <a:r>
              <a:rPr lang="en-US"/>
              <a:t> </a:t>
            </a:r>
            <a:r>
              <a:rPr lang="en-US" sz="3200" b="0" i="0" u="none" strike="noStrike" cap="none">
                <a:solidFill>
                  <a:schemeClr val="dk1"/>
                </a:solidFill>
                <a:latin typeface="Calibri"/>
                <a:ea typeface="Calibri"/>
                <a:cs typeface="Calibri"/>
                <a:sym typeface="Calibri"/>
              </a:rPr>
              <a:t>oriented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Able to deal with ambiguity</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0"/>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What IBD is</a:t>
            </a:r>
            <a:r>
              <a:rPr lang="en-US"/>
              <a:t> not</a:t>
            </a:r>
            <a:r>
              <a:rPr lang="en-US" sz="3600" b="0" i="0" u="none" strike="noStrike" cap="none">
                <a:solidFill>
                  <a:srgbClr val="184F95"/>
                </a:solidFill>
                <a:latin typeface="Calibri"/>
                <a:ea typeface="Calibri"/>
                <a:cs typeface="Calibri"/>
                <a:sym typeface="Calibri"/>
              </a:rPr>
              <a:t>…</a:t>
            </a:r>
            <a:endParaRPr sz="3600" b="0" i="0" u="none" strike="noStrike" cap="none">
              <a:solidFill>
                <a:srgbClr val="184F95"/>
              </a:solidFill>
              <a:latin typeface="Calibri"/>
              <a:ea typeface="Calibri"/>
              <a:cs typeface="Calibri"/>
              <a:sym typeface="Calibri"/>
            </a:endParaRPr>
          </a:p>
        </p:txBody>
      </p:sp>
      <p:sp>
        <p:nvSpPr>
          <p:cNvPr id="345" name="Google Shape;345;p40"/>
          <p:cNvSpPr txBox="1">
            <a:spLocks noGrp="1"/>
          </p:cNvSpPr>
          <p:nvPr>
            <p:ph type="body" idx="1"/>
          </p:nvPr>
        </p:nvSpPr>
        <p:spPr>
          <a:xfrm>
            <a:off x="304800" y="1371600"/>
            <a:ext cx="8628888" cy="475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a:t>
            </a:r>
            <a:r>
              <a:rPr lang="en-US"/>
              <a:t>“</a:t>
            </a:r>
            <a:r>
              <a:rPr lang="en-US" sz="3200" b="0" i="0" u="none" strike="noStrike" cap="none">
                <a:solidFill>
                  <a:schemeClr val="dk1"/>
                </a:solidFill>
                <a:latin typeface="Calibri"/>
                <a:ea typeface="Calibri"/>
                <a:cs typeface="Calibri"/>
                <a:sym typeface="Calibri"/>
              </a:rPr>
              <a:t>vacation” to a foreign country</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6" name="Google Shape;346;p40" descr="j0289487.jpg"/>
          <p:cNvPicPr preferRelativeResize="0"/>
          <p:nvPr/>
        </p:nvPicPr>
        <p:blipFill rotWithShape="1">
          <a:blip r:embed="rId3">
            <a:alphaModFix/>
          </a:blip>
          <a:srcRect/>
          <a:stretch/>
        </p:blipFill>
        <p:spPr>
          <a:xfrm>
            <a:off x="6242304" y="2131830"/>
            <a:ext cx="2444496" cy="3657600"/>
          </a:xfrm>
          <a:prstGeom prst="rect">
            <a:avLst/>
          </a:prstGeom>
          <a:noFill/>
          <a:ln>
            <a:noFill/>
          </a:ln>
        </p:spPr>
      </p:pic>
      <p:pic>
        <p:nvPicPr>
          <p:cNvPr id="347" name="Google Shape;347;p40" descr="77498164.png"/>
          <p:cNvPicPr preferRelativeResize="0"/>
          <p:nvPr/>
        </p:nvPicPr>
        <p:blipFill rotWithShape="1">
          <a:blip r:embed="rId4">
            <a:alphaModFix/>
          </a:blip>
          <a:srcRect/>
          <a:stretch/>
        </p:blipFill>
        <p:spPr>
          <a:xfrm>
            <a:off x="3202551" y="2369163"/>
            <a:ext cx="1777043" cy="3084679"/>
          </a:xfrm>
          <a:prstGeom prst="rect">
            <a:avLst/>
          </a:prstGeom>
          <a:noFill/>
          <a:ln>
            <a:noFill/>
          </a:ln>
        </p:spPr>
      </p:pic>
      <p:pic>
        <p:nvPicPr>
          <p:cNvPr id="348" name="Google Shape;348;p40" descr="FD000063.png"/>
          <p:cNvPicPr preferRelativeResize="0"/>
          <p:nvPr/>
        </p:nvPicPr>
        <p:blipFill rotWithShape="1">
          <a:blip r:embed="rId5">
            <a:alphaModFix/>
          </a:blip>
          <a:srcRect/>
          <a:stretch/>
        </p:blipFill>
        <p:spPr>
          <a:xfrm>
            <a:off x="553356" y="2668020"/>
            <a:ext cx="1320748" cy="19210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Do you want to </a:t>
            </a:r>
            <a:r>
              <a:rPr lang="en-US"/>
              <a:t>bid</a:t>
            </a:r>
            <a:r>
              <a:rPr lang="en-US" sz="3600" b="0" i="0" u="none" strike="noStrike" cap="none">
                <a:solidFill>
                  <a:srgbClr val="184F95"/>
                </a:solidFill>
                <a:latin typeface="Calibri"/>
                <a:ea typeface="Calibri"/>
                <a:cs typeface="Calibri"/>
                <a:sym typeface="Calibri"/>
              </a:rPr>
              <a:t>? </a:t>
            </a:r>
            <a:endParaRPr sz="3600" b="0" i="0" u="none" strike="noStrike" cap="none">
              <a:solidFill>
                <a:srgbClr val="184F95"/>
              </a:solidFill>
              <a:latin typeface="Calibri"/>
              <a:ea typeface="Calibri"/>
              <a:cs typeface="Calibri"/>
              <a:sym typeface="Calibri"/>
            </a:endParaRPr>
          </a:p>
        </p:txBody>
      </p:sp>
      <p:sp>
        <p:nvSpPr>
          <p:cNvPr id="354" name="Google Shape;354;p41"/>
          <p:cNvSpPr txBox="1">
            <a:spLocks noGrp="1"/>
          </p:cNvSpPr>
          <p:nvPr>
            <p:ph type="body" idx="1"/>
          </p:nvPr>
        </p:nvSpPr>
        <p:spPr>
          <a:xfrm>
            <a:off x="304800" y="1371600"/>
            <a:ext cx="8628888" cy="475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b="1"/>
              <a:t>Enrollment in IBD is capped at 15.</a:t>
            </a:r>
            <a:r>
              <a:rPr lang="en-US"/>
              <a:t> If fewer than 15 students bid for this course in Spring 2020 Bidding, the course will be cancelled.</a:t>
            </a:r>
            <a:endParaRPr/>
          </a:p>
          <a:p>
            <a:pPr marL="742950" marR="0" lvl="1" indent="-26035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Bidding Round 1	10/28/19, 12</a:t>
            </a:r>
            <a:r>
              <a:rPr lang="en-US" sz="2400"/>
              <a:t>:00pm</a:t>
            </a:r>
            <a:r>
              <a:rPr lang="en-US" sz="2400" b="0" i="0" u="none" strike="noStrike" cap="none">
                <a:solidFill>
                  <a:schemeClr val="dk1"/>
                </a:solidFill>
                <a:latin typeface="Calibri"/>
                <a:ea typeface="Calibri"/>
                <a:cs typeface="Calibri"/>
                <a:sym typeface="Calibri"/>
              </a:rPr>
              <a:t> – 11/1/19, 12</a:t>
            </a:r>
            <a:r>
              <a:rPr lang="en-US" sz="2400"/>
              <a:t>:00pm</a:t>
            </a:r>
            <a:endParaRPr sz="2400" b="0" i="0" u="none" strike="noStrike" cap="none">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Bidding Round 2	11/1/19, 4:00</a:t>
            </a:r>
            <a:r>
              <a:rPr lang="en-US" sz="2400"/>
              <a:t>pm</a:t>
            </a:r>
            <a:r>
              <a:rPr lang="en-US" sz="2400" b="0" i="0" u="none" strike="noStrike" cap="none">
                <a:solidFill>
                  <a:schemeClr val="dk1"/>
                </a:solidFill>
                <a:latin typeface="Calibri"/>
                <a:ea typeface="Calibri"/>
                <a:cs typeface="Calibri"/>
                <a:sym typeface="Calibri"/>
              </a:rPr>
              <a:t> – 11/6/19, </a:t>
            </a:r>
            <a:r>
              <a:rPr lang="en-US" sz="2400"/>
              <a:t>12:00pm</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r>
              <a:rPr lang="en-US" b="1"/>
              <a:t>IBD has a strict NO DROP POLICY.</a:t>
            </a:r>
            <a:r>
              <a:rPr lang="en-US"/>
              <a:t> Due to the nature of the coursework and working with real clients, students are required to be committed upon enrollment. </a:t>
            </a:r>
            <a:r>
              <a:rPr lang="en-US" sz="3000" b="1"/>
              <a:t>Once you successfully bid into this course, there is no opportunity to drop.</a:t>
            </a:r>
            <a:r>
              <a:rPr lang="en-US" sz="2400"/>
              <a:t> </a:t>
            </a:r>
            <a:endParaRPr sz="2400"/>
          </a:p>
        </p:txBody>
      </p:sp>
      <p:sp>
        <p:nvSpPr>
          <p:cNvPr id="355" name="Google Shape;355;p41"/>
          <p:cNvSpPr txBox="1">
            <a:spLocks noGrp="1"/>
          </p:cNvSpPr>
          <p:nvPr>
            <p:ph type="sldNum" idx="12"/>
          </p:nvPr>
        </p:nvSpPr>
        <p:spPr>
          <a:xfrm>
            <a:off x="8680610" y="6385548"/>
            <a:ext cx="40033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2"/>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For more information…</a:t>
            </a:r>
            <a:endParaRPr sz="3600" b="0" i="0" u="none" strike="noStrike" cap="none">
              <a:solidFill>
                <a:srgbClr val="184F95"/>
              </a:solidFill>
              <a:latin typeface="Calibri"/>
              <a:ea typeface="Calibri"/>
              <a:cs typeface="Calibri"/>
              <a:sym typeface="Calibri"/>
            </a:endParaRPr>
          </a:p>
        </p:txBody>
      </p:sp>
      <p:sp>
        <p:nvSpPr>
          <p:cNvPr id="361" name="Google Shape;361;p42"/>
          <p:cNvSpPr txBox="1">
            <a:spLocks noGrp="1"/>
          </p:cNvSpPr>
          <p:nvPr>
            <p:ph type="body" idx="1"/>
          </p:nvPr>
        </p:nvSpPr>
        <p:spPr>
          <a:xfrm>
            <a:off x="304800" y="1371600"/>
            <a:ext cx="8628888" cy="47545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62" name="Google Shape;362;p42"/>
          <p:cNvSpPr txBox="1">
            <a:spLocks noGrp="1"/>
          </p:cNvSpPr>
          <p:nvPr>
            <p:ph type="body" idx="1"/>
          </p:nvPr>
        </p:nvSpPr>
        <p:spPr>
          <a:xfrm>
            <a:off x="465663" y="1500895"/>
            <a:ext cx="5545138" cy="43148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Danner Doud-Martin</a:t>
            </a:r>
            <a:endParaRPr sz="240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IBD </a:t>
            </a:r>
            <a:r>
              <a:rPr lang="en-US" sz="2600"/>
              <a:t>Associate Director</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F445</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sng" strike="noStrike" cap="none">
                <a:solidFill>
                  <a:schemeClr val="hlink"/>
                </a:solidFill>
                <a:latin typeface="Calibri"/>
                <a:ea typeface="Calibri"/>
                <a:cs typeface="Calibri"/>
                <a:sym typeface="Calibri"/>
                <a:hlinkClick r:id="rId3"/>
              </a:rPr>
              <a:t>dannerdm@haas.berkeley.edu</a:t>
            </a:r>
            <a:endParaRPr sz="2600" b="0" i="0" u="none" strike="noStrike" cap="none">
              <a:solidFill>
                <a:schemeClr val="dk1"/>
              </a:solidFill>
              <a:latin typeface="Calibri"/>
              <a:ea typeface="Calibri"/>
              <a:cs typeface="Calibri"/>
              <a:sym typeface="Calibri"/>
            </a:endParaRPr>
          </a:p>
          <a:p>
            <a:pPr marL="742950" marR="0" lvl="1" indent="-120650" algn="l" rtl="0">
              <a:lnSpc>
                <a:spcPct val="90000"/>
              </a:lnSpc>
              <a:spcBef>
                <a:spcPts val="52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a:t>Arman Zand</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IBD Faculty Mentor</a:t>
            </a:r>
            <a:endParaRPr/>
          </a:p>
          <a:p>
            <a:pPr marL="742950" marR="0" lvl="1" indent="-285750" algn="l" rtl="0">
              <a:lnSpc>
                <a:spcPct val="90000"/>
              </a:lnSpc>
              <a:spcBef>
                <a:spcPts val="520"/>
              </a:spcBef>
              <a:spcAft>
                <a:spcPts val="0"/>
              </a:spcAft>
              <a:buClr>
                <a:schemeClr val="dk1"/>
              </a:buClr>
              <a:buSzPts val="2600"/>
              <a:buFont typeface="Arial"/>
              <a:buChar char="–"/>
            </a:pPr>
            <a:r>
              <a:rPr lang="en-US" sz="2600"/>
              <a:t>F502</a:t>
            </a:r>
            <a:endParaRPr sz="2600"/>
          </a:p>
          <a:p>
            <a:pPr marL="742950" marR="0" lvl="1" indent="-285750" algn="l" rtl="0">
              <a:lnSpc>
                <a:spcPct val="90000"/>
              </a:lnSpc>
              <a:spcBef>
                <a:spcPts val="520"/>
              </a:spcBef>
              <a:spcAft>
                <a:spcPts val="0"/>
              </a:spcAft>
              <a:buClr>
                <a:schemeClr val="dk1"/>
              </a:buClr>
              <a:buSzPts val="2600"/>
              <a:buFont typeface="Arial"/>
              <a:buChar char="–"/>
            </a:pPr>
            <a:r>
              <a:rPr lang="en-US" sz="2600" u="sng">
                <a:solidFill>
                  <a:schemeClr val="hlink"/>
                </a:solidFill>
              </a:rPr>
              <a:t>armanzand@berkeley.edu</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04800" y="197078"/>
            <a:ext cx="8382000" cy="75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What </a:t>
            </a:r>
            <a:r>
              <a:rPr lang="en-US"/>
              <a:t>i</a:t>
            </a:r>
            <a:r>
              <a:rPr lang="en-US" sz="3600" b="0" i="0" u="none" strike="noStrike" cap="none">
                <a:solidFill>
                  <a:srgbClr val="184F95"/>
                </a:solidFill>
                <a:latin typeface="Calibri"/>
                <a:ea typeface="Calibri"/>
                <a:cs typeface="Calibri"/>
                <a:sym typeface="Calibri"/>
              </a:rPr>
              <a:t>s IBD?</a:t>
            </a:r>
            <a:endParaRPr/>
          </a:p>
        </p:txBody>
      </p:sp>
      <p:sp>
        <p:nvSpPr>
          <p:cNvPr id="182" name="Google Shape;182;p26"/>
          <p:cNvSpPr txBox="1">
            <a:spLocks noGrp="1"/>
          </p:cNvSpPr>
          <p:nvPr>
            <p:ph type="body" idx="1"/>
          </p:nvPr>
        </p:nvSpPr>
        <p:spPr>
          <a:xfrm>
            <a:off x="304800" y="1051650"/>
            <a:ext cx="8382000" cy="4754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Char char="•"/>
            </a:pPr>
            <a:r>
              <a:rPr lang="en-US"/>
              <a:t>Management consulting elective course </a:t>
            </a:r>
            <a:endParaRPr/>
          </a:p>
          <a:p>
            <a:pPr marL="342900" lvl="0" indent="-342900" algn="l" rtl="0">
              <a:spcBef>
                <a:spcPts val="640"/>
              </a:spcBef>
              <a:spcAft>
                <a:spcPts val="0"/>
              </a:spcAft>
              <a:buClr>
                <a:schemeClr val="dk1"/>
              </a:buClr>
              <a:buSzPts val="3200"/>
              <a:buFont typeface="Arial"/>
              <a:buChar char="•"/>
            </a:pPr>
            <a:r>
              <a:rPr lang="en-US"/>
              <a:t>International projects with real world clients</a:t>
            </a:r>
            <a:endParaRPr/>
          </a:p>
          <a:p>
            <a:pPr marL="342900" lvl="0" indent="-342900" algn="l" rtl="0">
              <a:spcBef>
                <a:spcPts val="640"/>
              </a:spcBef>
              <a:spcAft>
                <a:spcPts val="0"/>
              </a:spcAft>
              <a:buClr>
                <a:schemeClr val="dk1"/>
              </a:buClr>
              <a:buSzPts val="3200"/>
              <a:buFont typeface="Arial"/>
              <a:buChar char="•"/>
            </a:pPr>
            <a:r>
              <a:rPr lang="en-US"/>
              <a:t>26+ years at Berkeley Haas</a:t>
            </a:r>
            <a:endParaRPr/>
          </a:p>
        </p:txBody>
      </p:sp>
      <p:pic>
        <p:nvPicPr>
          <p:cNvPr id="183" name="Google Shape;183;p26"/>
          <p:cNvPicPr preferRelativeResize="0"/>
          <p:nvPr/>
        </p:nvPicPr>
        <p:blipFill rotWithShape="1">
          <a:blip r:embed="rId3">
            <a:alphaModFix/>
          </a:blip>
          <a:srcRect b="15023"/>
          <a:stretch/>
        </p:blipFill>
        <p:spPr>
          <a:xfrm>
            <a:off x="1168650" y="2901038"/>
            <a:ext cx="6471250" cy="1921349"/>
          </a:xfrm>
          <a:prstGeom prst="rect">
            <a:avLst/>
          </a:prstGeom>
          <a:noFill/>
          <a:ln>
            <a:noFill/>
          </a:ln>
        </p:spPr>
      </p:pic>
      <p:sp>
        <p:nvSpPr>
          <p:cNvPr id="184" name="Google Shape;184;p26"/>
          <p:cNvSpPr txBox="1"/>
          <p:nvPr/>
        </p:nvSpPr>
        <p:spPr>
          <a:xfrm>
            <a:off x="481850" y="5069500"/>
            <a:ext cx="3235500" cy="10053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073763"/>
                </a:solidFill>
                <a:latin typeface="Times New Roman"/>
                <a:ea typeface="Times New Roman"/>
                <a:cs typeface="Times New Roman"/>
                <a:sym typeface="Times New Roman"/>
              </a:rPr>
              <a:t>487 </a:t>
            </a:r>
            <a:endParaRPr sz="3000" b="1">
              <a:solidFill>
                <a:srgbClr val="073763"/>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a:solidFill>
                  <a:srgbClr val="1155CC"/>
                </a:solidFill>
                <a:latin typeface="Calibri"/>
                <a:ea typeface="Calibri"/>
                <a:cs typeface="Calibri"/>
                <a:sym typeface="Calibri"/>
              </a:rPr>
              <a:t>International Projects</a:t>
            </a:r>
            <a:endParaRPr sz="2400" b="1">
              <a:solidFill>
                <a:srgbClr val="1155CC"/>
              </a:solidFill>
              <a:latin typeface="Calibri"/>
              <a:ea typeface="Calibri"/>
              <a:cs typeface="Calibri"/>
              <a:sym typeface="Calibri"/>
            </a:endParaRPr>
          </a:p>
        </p:txBody>
      </p:sp>
      <p:sp>
        <p:nvSpPr>
          <p:cNvPr id="185" name="Google Shape;185;p26"/>
          <p:cNvSpPr txBox="1"/>
          <p:nvPr/>
        </p:nvSpPr>
        <p:spPr>
          <a:xfrm>
            <a:off x="3984100" y="5069500"/>
            <a:ext cx="2267700" cy="1005300"/>
          </a:xfrm>
          <a:prstGeom prst="rect">
            <a:avLst/>
          </a:prstGeom>
          <a:noFill/>
          <a:ln w="9525" cap="flat" cmpd="sng">
            <a:solidFill>
              <a:srgbClr val="C27BA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4C1130"/>
                </a:solidFill>
                <a:latin typeface="Times New Roman"/>
                <a:ea typeface="Times New Roman"/>
                <a:cs typeface="Times New Roman"/>
                <a:sym typeface="Times New Roman"/>
              </a:rPr>
              <a:t>1,735</a:t>
            </a:r>
            <a:endParaRPr sz="3000" b="1">
              <a:solidFill>
                <a:srgbClr val="4C1130"/>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a:solidFill>
                  <a:srgbClr val="A64D79"/>
                </a:solidFill>
                <a:latin typeface="Calibri"/>
                <a:ea typeface="Calibri"/>
                <a:cs typeface="Calibri"/>
                <a:sym typeface="Calibri"/>
              </a:rPr>
              <a:t>MBA Students</a:t>
            </a:r>
            <a:endParaRPr sz="2400" b="1">
              <a:solidFill>
                <a:srgbClr val="A64D79"/>
              </a:solidFill>
              <a:latin typeface="Calibri"/>
              <a:ea typeface="Calibri"/>
              <a:cs typeface="Calibri"/>
              <a:sym typeface="Calibri"/>
            </a:endParaRPr>
          </a:p>
        </p:txBody>
      </p:sp>
      <p:sp>
        <p:nvSpPr>
          <p:cNvPr id="186" name="Google Shape;186;p26"/>
          <p:cNvSpPr txBox="1"/>
          <p:nvPr/>
        </p:nvSpPr>
        <p:spPr>
          <a:xfrm>
            <a:off x="6585600" y="5069500"/>
            <a:ext cx="2101200" cy="1005300"/>
          </a:xfrm>
          <a:prstGeom prst="rect">
            <a:avLst/>
          </a:prstGeom>
          <a:noFill/>
          <a:ln w="9525" cap="flat" cmpd="sng">
            <a:solidFill>
              <a:srgbClr val="FF66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660000"/>
                </a:solidFill>
                <a:latin typeface="Times New Roman"/>
                <a:ea typeface="Times New Roman"/>
                <a:cs typeface="Times New Roman"/>
                <a:sym typeface="Times New Roman"/>
              </a:rPr>
              <a:t>89</a:t>
            </a:r>
            <a:endParaRPr sz="3000" b="1">
              <a:solidFill>
                <a:srgbClr val="660000"/>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a:solidFill>
                  <a:srgbClr val="FF0000"/>
                </a:solidFill>
                <a:latin typeface="Calibri"/>
                <a:ea typeface="Calibri"/>
                <a:cs typeface="Calibri"/>
                <a:sym typeface="Calibri"/>
              </a:rPr>
              <a:t>Countries</a:t>
            </a:r>
            <a:endParaRPr sz="2400" b="1">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04800" y="197078"/>
            <a:ext cx="8382000" cy="75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2019 EWMBA IBD Project Teams </a:t>
            </a:r>
            <a:endParaRPr/>
          </a:p>
        </p:txBody>
      </p:sp>
      <p:sp>
        <p:nvSpPr>
          <p:cNvPr id="193" name="Google Shape;193;p27"/>
          <p:cNvSpPr txBox="1">
            <a:spLocks noGrp="1"/>
          </p:cNvSpPr>
          <p:nvPr>
            <p:ph type="sldNum" idx="12"/>
          </p:nvPr>
        </p:nvSpPr>
        <p:spPr>
          <a:xfrm>
            <a:off x="8286464" y="6356350"/>
            <a:ext cx="400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pic>
        <p:nvPicPr>
          <p:cNvPr id="194" name="Google Shape;194;p27"/>
          <p:cNvPicPr preferRelativeResize="0"/>
          <p:nvPr/>
        </p:nvPicPr>
        <p:blipFill>
          <a:blip r:embed="rId3">
            <a:alphaModFix/>
          </a:blip>
          <a:stretch>
            <a:fillRect/>
          </a:stretch>
        </p:blipFill>
        <p:spPr>
          <a:xfrm>
            <a:off x="536700" y="2377940"/>
            <a:ext cx="4012099" cy="3009060"/>
          </a:xfrm>
          <a:prstGeom prst="rect">
            <a:avLst/>
          </a:prstGeom>
          <a:noFill/>
          <a:ln>
            <a:noFill/>
          </a:ln>
        </p:spPr>
      </p:pic>
      <p:pic>
        <p:nvPicPr>
          <p:cNvPr id="195" name="Google Shape;195;p27"/>
          <p:cNvPicPr preferRelativeResize="0"/>
          <p:nvPr/>
        </p:nvPicPr>
        <p:blipFill>
          <a:blip r:embed="rId4">
            <a:alphaModFix/>
          </a:blip>
          <a:stretch>
            <a:fillRect/>
          </a:stretch>
        </p:blipFill>
        <p:spPr>
          <a:xfrm>
            <a:off x="4870725" y="1376038"/>
            <a:ext cx="3415752" cy="45543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2800"/>
              <a:buFont typeface="Calibri"/>
              <a:buNone/>
            </a:pPr>
            <a:r>
              <a:rPr lang="en-US" sz="2800" b="0" i="0" u="none" strike="noStrike" cap="none">
                <a:solidFill>
                  <a:srgbClr val="184F95"/>
                </a:solidFill>
                <a:latin typeface="Calibri"/>
                <a:ea typeface="Calibri"/>
                <a:cs typeface="Calibri"/>
                <a:sym typeface="Calibri"/>
              </a:rPr>
              <a:t>By the end of the IBD course, you will have developed... </a:t>
            </a:r>
            <a:endParaRPr sz="2800" b="0" i="0" u="none" strike="noStrike" cap="none">
              <a:solidFill>
                <a:srgbClr val="184F95"/>
              </a:solidFill>
              <a:latin typeface="Calibri"/>
              <a:ea typeface="Calibri"/>
              <a:cs typeface="Calibri"/>
              <a:sym typeface="Calibri"/>
            </a:endParaRPr>
          </a:p>
        </p:txBody>
      </p:sp>
      <p:grpSp>
        <p:nvGrpSpPr>
          <p:cNvPr id="201" name="Google Shape;201;p28"/>
          <p:cNvGrpSpPr/>
          <p:nvPr/>
        </p:nvGrpSpPr>
        <p:grpSpPr>
          <a:xfrm>
            <a:off x="304800" y="1995983"/>
            <a:ext cx="8629649" cy="3505795"/>
            <a:chOff x="0" y="624383"/>
            <a:chExt cx="8629649" cy="3505795"/>
          </a:xfrm>
        </p:grpSpPr>
        <p:sp>
          <p:nvSpPr>
            <p:cNvPr id="202" name="Google Shape;202;p28"/>
            <p:cNvSpPr/>
            <p:nvPr/>
          </p:nvSpPr>
          <p:spPr>
            <a:xfrm>
              <a:off x="0" y="624383"/>
              <a:ext cx="2696765" cy="1618059"/>
            </a:xfrm>
            <a:prstGeom prst="rect">
              <a:avLst/>
            </a:prstGeom>
            <a:solidFill>
              <a:srgbClr val="5F497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txBox="1"/>
            <p:nvPr/>
          </p:nvSpPr>
          <p:spPr>
            <a:xfrm>
              <a:off x="0" y="624383"/>
              <a:ext cx="2696765" cy="161805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Cultural awareness</a:t>
              </a:r>
              <a:endParaRPr sz="3200" b="0" i="0" u="none" strike="noStrike" cap="none">
                <a:solidFill>
                  <a:schemeClr val="lt1"/>
                </a:solidFill>
                <a:latin typeface="Calibri"/>
                <a:ea typeface="Calibri"/>
                <a:cs typeface="Calibri"/>
                <a:sym typeface="Calibri"/>
              </a:endParaRPr>
            </a:p>
          </p:txBody>
        </p:sp>
        <p:sp>
          <p:nvSpPr>
            <p:cNvPr id="204" name="Google Shape;204;p28"/>
            <p:cNvSpPr/>
            <p:nvPr/>
          </p:nvSpPr>
          <p:spPr>
            <a:xfrm>
              <a:off x="2966442" y="624383"/>
              <a:ext cx="2696765" cy="1618059"/>
            </a:xfrm>
            <a:prstGeom prst="rect">
              <a:avLst/>
            </a:prstGeom>
            <a:solidFill>
              <a:srgbClr val="31859B"/>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txBox="1"/>
            <p:nvPr/>
          </p:nvSpPr>
          <p:spPr>
            <a:xfrm>
              <a:off x="2966442" y="624383"/>
              <a:ext cx="2696765" cy="161805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Consulting skillset </a:t>
              </a:r>
              <a:endParaRPr sz="3200" b="0" i="0" u="none" strike="noStrike" cap="none">
                <a:solidFill>
                  <a:schemeClr val="lt1"/>
                </a:solidFill>
                <a:latin typeface="Calibri"/>
                <a:ea typeface="Calibri"/>
                <a:cs typeface="Calibri"/>
                <a:sym typeface="Calibri"/>
              </a:endParaRPr>
            </a:p>
          </p:txBody>
        </p:sp>
        <p:sp>
          <p:nvSpPr>
            <p:cNvPr id="206" name="Google Shape;206;p28"/>
            <p:cNvSpPr/>
            <p:nvPr/>
          </p:nvSpPr>
          <p:spPr>
            <a:xfrm>
              <a:off x="5932884" y="624383"/>
              <a:ext cx="2696765" cy="1618059"/>
            </a:xfrm>
            <a:prstGeom prst="rect">
              <a:avLst/>
            </a:prstGeom>
            <a:solidFill>
              <a:srgbClr val="E36C0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txBox="1"/>
            <p:nvPr/>
          </p:nvSpPr>
          <p:spPr>
            <a:xfrm>
              <a:off x="5932884" y="624383"/>
              <a:ext cx="2696765" cy="161805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Team collaboration skills</a:t>
              </a:r>
              <a:endParaRPr sz="3200" b="0" i="0" u="none" strike="noStrike" cap="none">
                <a:solidFill>
                  <a:schemeClr val="lt1"/>
                </a:solidFill>
                <a:latin typeface="Calibri"/>
                <a:ea typeface="Calibri"/>
                <a:cs typeface="Calibri"/>
                <a:sym typeface="Calibri"/>
              </a:endParaRPr>
            </a:p>
          </p:txBody>
        </p:sp>
        <p:sp>
          <p:nvSpPr>
            <p:cNvPr id="208" name="Google Shape;208;p28"/>
            <p:cNvSpPr/>
            <p:nvPr/>
          </p:nvSpPr>
          <p:spPr>
            <a:xfrm>
              <a:off x="1483221" y="2512119"/>
              <a:ext cx="2696765" cy="1618059"/>
            </a:xfrm>
            <a:prstGeom prst="rect">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txBox="1"/>
            <p:nvPr/>
          </p:nvSpPr>
          <p:spPr>
            <a:xfrm>
              <a:off x="1483221" y="2512119"/>
              <a:ext cx="2696765" cy="161805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Industry knowledge</a:t>
              </a:r>
              <a:endParaRPr sz="3200" b="0" i="0" u="none" strike="noStrike" cap="none">
                <a:solidFill>
                  <a:schemeClr val="lt1"/>
                </a:solidFill>
                <a:latin typeface="Calibri"/>
                <a:ea typeface="Calibri"/>
                <a:cs typeface="Calibri"/>
                <a:sym typeface="Calibri"/>
              </a:endParaRPr>
            </a:p>
          </p:txBody>
        </p:sp>
        <p:sp>
          <p:nvSpPr>
            <p:cNvPr id="210" name="Google Shape;210;p28"/>
            <p:cNvSpPr/>
            <p:nvPr/>
          </p:nvSpPr>
          <p:spPr>
            <a:xfrm>
              <a:off x="4449663" y="2512119"/>
              <a:ext cx="2696765" cy="1618059"/>
            </a:xfrm>
            <a:prstGeom prst="rect">
              <a:avLst/>
            </a:prstGeom>
            <a:solidFill>
              <a:srgbClr val="95373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txBox="1"/>
            <p:nvPr/>
          </p:nvSpPr>
          <p:spPr>
            <a:xfrm>
              <a:off x="4449663" y="2512119"/>
              <a:ext cx="2696765" cy="161805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Opportunity to apply core MBA classes</a:t>
              </a:r>
              <a:endParaRPr sz="3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2520"/>
              <a:buFont typeface="Calibri"/>
              <a:buNone/>
            </a:pPr>
            <a:r>
              <a:rPr lang="en-US" sz="2520" b="0" i="0" u="none" strike="noStrike" cap="none">
                <a:solidFill>
                  <a:schemeClr val="dk2"/>
                </a:solidFill>
                <a:latin typeface="Calibri"/>
                <a:ea typeface="Calibri"/>
                <a:cs typeface="Calibri"/>
                <a:sym typeface="Calibri"/>
              </a:rPr>
              <a:t>How does International Business Development (IBD) differ from Seminars in International Business </a:t>
            </a:r>
            <a:r>
              <a:rPr lang="en-US" sz="2520">
                <a:solidFill>
                  <a:schemeClr val="dk2"/>
                </a:solidFill>
              </a:rPr>
              <a:t>(SIB)</a:t>
            </a:r>
            <a:r>
              <a:rPr lang="en-US" sz="2520" b="0" i="0" u="none" strike="noStrike" cap="none">
                <a:solidFill>
                  <a:schemeClr val="dk2"/>
                </a:solidFill>
                <a:latin typeface="Calibri"/>
                <a:ea typeface="Calibri"/>
                <a:cs typeface="Calibri"/>
                <a:sym typeface="Calibri"/>
              </a:rPr>
              <a:t>? </a:t>
            </a:r>
            <a:endParaRPr sz="2520" b="0" i="0" u="none" strike="noStrike" cap="none">
              <a:solidFill>
                <a:schemeClr val="dk2"/>
              </a:solidFill>
              <a:latin typeface="Calibri"/>
              <a:ea typeface="Calibri"/>
              <a:cs typeface="Calibri"/>
              <a:sym typeface="Calibri"/>
            </a:endParaRPr>
          </a:p>
        </p:txBody>
      </p:sp>
      <p:sp>
        <p:nvSpPr>
          <p:cNvPr id="217" name="Google Shape;217;p29"/>
          <p:cNvSpPr txBox="1">
            <a:spLocks noGrp="1"/>
          </p:cNvSpPr>
          <p:nvPr>
            <p:ph type="body" idx="1"/>
          </p:nvPr>
        </p:nvSpPr>
        <p:spPr>
          <a:xfrm>
            <a:off x="457200" y="9378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SIB</a:t>
            </a:r>
            <a:endParaRPr sz="2400" b="1" i="0" u="none" strike="noStrike" cap="none">
              <a:solidFill>
                <a:schemeClr val="dk1"/>
              </a:solidFill>
              <a:latin typeface="Calibri"/>
              <a:ea typeface="Calibri"/>
              <a:cs typeface="Calibri"/>
              <a:sym typeface="Calibri"/>
            </a:endParaRPr>
          </a:p>
        </p:txBody>
      </p:sp>
      <p:sp>
        <p:nvSpPr>
          <p:cNvPr id="218" name="Google Shape;218;p29"/>
          <p:cNvSpPr txBox="1">
            <a:spLocks noGrp="1"/>
          </p:cNvSpPr>
          <p:nvPr>
            <p:ph type="body" idx="2"/>
          </p:nvPr>
        </p:nvSpPr>
        <p:spPr>
          <a:xfrm>
            <a:off x="457200" y="1686550"/>
            <a:ext cx="40401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Broad overview of business culture in a country</a:t>
            </a:r>
            <a:endParaRPr/>
          </a:p>
          <a:p>
            <a:pPr marL="742950" marR="0" lvl="1" indent="-285750" algn="l" rtl="0">
              <a:lnSpc>
                <a:spcPct val="80000"/>
              </a:lnSpc>
              <a:spcBef>
                <a:spcPts val="28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Learning based on company visits and presentations</a:t>
            </a:r>
            <a:endParaRPr sz="14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Greater focus on local corporations</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Spring or Summer options</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1 week in-country</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2 units credit</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Economical business hotels</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You pay for flights, visas, immunizations, </a:t>
            </a:r>
            <a:r>
              <a:rPr lang="en-US" sz="1679"/>
              <a:t>meals,</a:t>
            </a:r>
            <a:r>
              <a:rPr lang="en-US" sz="1679" b="0" i="0" u="none" strike="noStrike" cap="none">
                <a:solidFill>
                  <a:schemeClr val="dk1"/>
                </a:solidFill>
                <a:latin typeface="Calibri"/>
                <a:ea typeface="Calibri"/>
                <a:cs typeface="Calibri"/>
                <a:sym typeface="Calibri"/>
              </a:rPr>
              <a:t> and entertainment</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Opportunities for 60 students per year (20 per trip)</a:t>
            </a:r>
            <a:endParaRPr/>
          </a:p>
          <a:p>
            <a:pPr marL="342900" marR="0" lvl="0" indent="-342900" algn="l" rtl="0">
              <a:lnSpc>
                <a:spcPct val="80000"/>
              </a:lnSpc>
              <a:spcBef>
                <a:spcPts val="336"/>
              </a:spcBef>
              <a:spcAft>
                <a:spcPts val="0"/>
              </a:spcAft>
              <a:buClr>
                <a:schemeClr val="dk1"/>
              </a:buClr>
              <a:buSzPts val="1679"/>
              <a:buFont typeface="Arial"/>
              <a:buChar char="•"/>
            </a:pPr>
            <a:r>
              <a:rPr lang="en-US" sz="1679" b="0" i="0" u="none" strike="noStrike" cap="none">
                <a:solidFill>
                  <a:schemeClr val="dk1"/>
                </a:solidFill>
                <a:latin typeface="Calibri"/>
                <a:ea typeface="Calibri"/>
                <a:cs typeface="Calibri"/>
                <a:sym typeface="Calibri"/>
              </a:rPr>
              <a:t>You choose the trip you want</a:t>
            </a:r>
            <a:endParaRPr sz="1679" b="0" i="0" u="none" strike="noStrike" cap="none">
              <a:solidFill>
                <a:schemeClr val="dk1"/>
              </a:solidFill>
              <a:latin typeface="Calibri"/>
              <a:ea typeface="Calibri"/>
              <a:cs typeface="Calibri"/>
              <a:sym typeface="Calibri"/>
            </a:endParaRPr>
          </a:p>
          <a:p>
            <a:pPr marL="342900" marR="0" lvl="0" indent="-236220" algn="l" rtl="0">
              <a:lnSpc>
                <a:spcPct val="80000"/>
              </a:lnSpc>
              <a:spcBef>
                <a:spcPts val="336"/>
              </a:spcBef>
              <a:spcAft>
                <a:spcPts val="0"/>
              </a:spcAft>
              <a:buClr>
                <a:schemeClr val="dk1"/>
              </a:buClr>
              <a:buSzPts val="1680"/>
              <a:buFont typeface="Arial"/>
              <a:buNone/>
            </a:pPr>
            <a:endParaRPr sz="1679" b="0" i="0" u="none" strike="noStrike" cap="none">
              <a:solidFill>
                <a:schemeClr val="dk1"/>
              </a:solidFill>
              <a:latin typeface="Calibri"/>
              <a:ea typeface="Calibri"/>
              <a:cs typeface="Calibri"/>
              <a:sym typeface="Calibri"/>
            </a:endParaRPr>
          </a:p>
          <a:p>
            <a:pPr marL="342900" marR="0" lvl="0" indent="-236220" algn="l" rtl="0">
              <a:lnSpc>
                <a:spcPct val="80000"/>
              </a:lnSpc>
              <a:spcBef>
                <a:spcPts val="336"/>
              </a:spcBef>
              <a:spcAft>
                <a:spcPts val="0"/>
              </a:spcAft>
              <a:buClr>
                <a:schemeClr val="dk1"/>
              </a:buClr>
              <a:buSzPts val="1680"/>
              <a:buFont typeface="Arial"/>
              <a:buNone/>
            </a:pPr>
            <a:endParaRPr sz="1679" b="0" i="0" u="none" strike="noStrike" cap="none">
              <a:solidFill>
                <a:schemeClr val="dk1"/>
              </a:solidFill>
              <a:latin typeface="Calibri"/>
              <a:ea typeface="Calibri"/>
              <a:cs typeface="Calibri"/>
              <a:sym typeface="Calibri"/>
            </a:endParaRPr>
          </a:p>
        </p:txBody>
      </p:sp>
      <p:sp>
        <p:nvSpPr>
          <p:cNvPr id="219" name="Google Shape;219;p29"/>
          <p:cNvSpPr txBox="1">
            <a:spLocks noGrp="1"/>
          </p:cNvSpPr>
          <p:nvPr>
            <p:ph type="body" idx="3"/>
          </p:nvPr>
        </p:nvSpPr>
        <p:spPr>
          <a:xfrm>
            <a:off x="4644963" y="937725"/>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IBD</a:t>
            </a:r>
            <a:endParaRPr sz="2400" b="1" i="0" u="none" strike="noStrike" cap="none">
              <a:solidFill>
                <a:schemeClr val="dk1"/>
              </a:solidFill>
              <a:latin typeface="Calibri"/>
              <a:ea typeface="Calibri"/>
              <a:cs typeface="Calibri"/>
              <a:sym typeface="Calibri"/>
            </a:endParaRPr>
          </a:p>
        </p:txBody>
      </p:sp>
      <p:sp>
        <p:nvSpPr>
          <p:cNvPr id="220" name="Google Shape;220;p29"/>
          <p:cNvSpPr txBox="1">
            <a:spLocks noGrp="1"/>
          </p:cNvSpPr>
          <p:nvPr>
            <p:ph type="body" idx="4"/>
          </p:nvPr>
        </p:nvSpPr>
        <p:spPr>
          <a:xfrm>
            <a:off x="4644963" y="1577700"/>
            <a:ext cx="40419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Deep understanding of one organization in a country</a:t>
            </a:r>
            <a:endParaRPr/>
          </a:p>
          <a:p>
            <a:pPr marL="742950" marR="0" lvl="1" indent="-285750" algn="l" rtl="0">
              <a:lnSpc>
                <a:spcPct val="80000"/>
              </a:lnSpc>
              <a:spcBef>
                <a:spcPts val="310"/>
              </a:spcBef>
              <a:spcAft>
                <a:spcPts val="0"/>
              </a:spcAft>
              <a:buClr>
                <a:schemeClr val="dk1"/>
              </a:buClr>
              <a:buSzPts val="1550"/>
              <a:buFont typeface="Arial"/>
              <a:buChar char="–"/>
            </a:pPr>
            <a:r>
              <a:rPr lang="en-US" sz="1550" b="0" i="0" u="none" strike="noStrike" cap="none">
                <a:solidFill>
                  <a:schemeClr val="dk1"/>
                </a:solidFill>
                <a:latin typeface="Calibri"/>
                <a:ea typeface="Calibri"/>
                <a:cs typeface="Calibri"/>
                <a:sym typeface="Calibri"/>
              </a:rPr>
              <a:t>Learning based on tackling a pro</a:t>
            </a:r>
            <a:r>
              <a:rPr lang="en-US" sz="1550"/>
              <a:t>ject that poses </a:t>
            </a:r>
            <a:r>
              <a:rPr lang="en-US" sz="1550" b="0" i="0" u="none" strike="noStrike" cap="none">
                <a:solidFill>
                  <a:schemeClr val="dk1"/>
                </a:solidFill>
                <a:latin typeface="Calibri"/>
                <a:ea typeface="Calibri"/>
                <a:cs typeface="Calibri"/>
                <a:sym typeface="Calibri"/>
              </a:rPr>
              <a:t>a </a:t>
            </a:r>
            <a:r>
              <a:rPr lang="en-US" sz="1550"/>
              <a:t>strategic</a:t>
            </a:r>
            <a:r>
              <a:rPr lang="en-US" sz="1550" b="0" i="0" u="none" strike="noStrike" cap="none">
                <a:solidFill>
                  <a:schemeClr val="dk1"/>
                </a:solidFill>
                <a:latin typeface="Calibri"/>
                <a:ea typeface="Calibri"/>
                <a:cs typeface="Calibri"/>
                <a:sym typeface="Calibri"/>
              </a:rPr>
              <a:t> business problem </a:t>
            </a:r>
            <a:r>
              <a:rPr lang="en-US" sz="1550"/>
              <a:t>requiring</a:t>
            </a:r>
            <a:r>
              <a:rPr lang="en-US" sz="1550" b="0" i="0" u="none" strike="noStrike" cap="none">
                <a:solidFill>
                  <a:schemeClr val="dk1"/>
                </a:solidFill>
                <a:latin typeface="Calibri"/>
                <a:ea typeface="Calibri"/>
                <a:cs typeface="Calibri"/>
                <a:sym typeface="Calibri"/>
              </a:rPr>
              <a:t> a real-world solution</a:t>
            </a:r>
            <a:endParaRPr/>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Greater focus on non-profits and social enterprises</a:t>
            </a:r>
            <a:endParaRPr/>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Summer only </a:t>
            </a:r>
            <a:r>
              <a:rPr lang="en-US" sz="1860"/>
              <a:t>for i</a:t>
            </a:r>
            <a:r>
              <a:rPr lang="en-US" sz="1860" b="0" i="0" u="none" strike="noStrike" cap="none">
                <a:solidFill>
                  <a:schemeClr val="dk1"/>
                </a:solidFill>
                <a:latin typeface="Calibri"/>
                <a:ea typeface="Calibri"/>
                <a:cs typeface="Calibri"/>
                <a:sym typeface="Calibri"/>
              </a:rPr>
              <a:t>n-country </a:t>
            </a:r>
            <a:r>
              <a:rPr lang="en-US" sz="1860"/>
              <a:t>period</a:t>
            </a:r>
            <a:r>
              <a:rPr lang="en-US" sz="1860" b="0" i="0" u="none" strike="noStrike" cap="none">
                <a:solidFill>
                  <a:schemeClr val="dk1"/>
                </a:solidFill>
                <a:latin typeface="Calibri"/>
                <a:ea typeface="Calibri"/>
                <a:cs typeface="Calibri"/>
                <a:sym typeface="Calibri"/>
              </a:rPr>
              <a:t>: </a:t>
            </a:r>
            <a:r>
              <a:rPr lang="en-US" sz="1860"/>
              <a:t>Saturday, June 27 and Saturday, July 11 = in-country travel dates</a:t>
            </a:r>
            <a:endParaRPr sz="1860"/>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2 weeks in-country</a:t>
            </a:r>
            <a:endParaRPr/>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3 units credit </a:t>
            </a:r>
            <a:endParaRPr/>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Can be more rustic living conditions</a:t>
            </a:r>
            <a:endParaRPr/>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You pay for flights, visas, immunizations, </a:t>
            </a:r>
            <a:r>
              <a:rPr lang="en-US" sz="1860"/>
              <a:t>meals,</a:t>
            </a:r>
            <a:r>
              <a:rPr lang="en-US" sz="1860" b="0" i="0" u="none" strike="noStrike" cap="none">
                <a:solidFill>
                  <a:schemeClr val="dk1"/>
                </a:solidFill>
                <a:latin typeface="Calibri"/>
                <a:ea typeface="Calibri"/>
                <a:cs typeface="Calibri"/>
                <a:sym typeface="Calibri"/>
              </a:rPr>
              <a:t> and entertainment</a:t>
            </a:r>
            <a:endParaRPr/>
          </a:p>
          <a:p>
            <a:pPr marL="342900" marR="0" lvl="0" indent="-34290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Opportunities for </a:t>
            </a:r>
            <a:r>
              <a:rPr lang="en-US" sz="1860"/>
              <a:t>15</a:t>
            </a:r>
            <a:r>
              <a:rPr lang="en-US" sz="1860" b="0" i="0" u="none" strike="noStrike" cap="none">
                <a:solidFill>
                  <a:schemeClr val="dk1"/>
                </a:solidFill>
                <a:latin typeface="Calibri"/>
                <a:ea typeface="Calibri"/>
                <a:cs typeface="Calibri"/>
                <a:sym typeface="Calibri"/>
              </a:rPr>
              <a:t> students (</a:t>
            </a:r>
            <a:r>
              <a:rPr lang="en-US" sz="1860"/>
              <a:t>3 project </a:t>
            </a:r>
            <a:r>
              <a:rPr lang="en-US" sz="1860" b="0" i="0" u="none" strike="noStrike" cap="none">
                <a:solidFill>
                  <a:schemeClr val="dk1"/>
                </a:solidFill>
                <a:latin typeface="Calibri"/>
                <a:ea typeface="Calibri"/>
                <a:cs typeface="Calibri"/>
                <a:sym typeface="Calibri"/>
              </a:rPr>
              <a:t>teams of 5 students each)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ctrTitle"/>
          </p:nvPr>
        </p:nvSpPr>
        <p:spPr>
          <a:xfrm>
            <a:off x="966926" y="1802145"/>
            <a:ext cx="6103648"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84F95"/>
              </a:buClr>
              <a:buSzPts val="4400"/>
              <a:buFont typeface="Calibri"/>
              <a:buNone/>
            </a:pPr>
            <a:r>
              <a:rPr lang="en-US"/>
              <a:t>H</a:t>
            </a:r>
            <a:r>
              <a:rPr lang="en-US" sz="4400" b="0" i="0" u="none" strike="noStrike" cap="none">
                <a:solidFill>
                  <a:srgbClr val="184F95"/>
                </a:solidFill>
                <a:latin typeface="Calibri"/>
                <a:ea typeface="Calibri"/>
                <a:cs typeface="Calibri"/>
                <a:sym typeface="Calibri"/>
              </a:rPr>
              <a:t>ow do the IBD teams and projects work? </a:t>
            </a:r>
            <a:endParaRPr sz="4400" b="0" i="0" u="none" strike="noStrike" cap="none">
              <a:solidFill>
                <a:srgbClr val="184F95"/>
              </a:solidFill>
              <a:latin typeface="Calibri"/>
              <a:ea typeface="Calibri"/>
              <a:cs typeface="Calibri"/>
              <a:sym typeface="Calibri"/>
            </a:endParaRPr>
          </a:p>
        </p:txBody>
      </p:sp>
      <p:sp>
        <p:nvSpPr>
          <p:cNvPr id="226" name="Google Shape;226;p30"/>
          <p:cNvSpPr txBox="1">
            <a:spLocks noGrp="1"/>
          </p:cNvSpPr>
          <p:nvPr>
            <p:ph type="sldNum" idx="4294967295"/>
          </p:nvPr>
        </p:nvSpPr>
        <p:spPr>
          <a:xfrm>
            <a:off x="70104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IBD handles many types of projects</a:t>
            </a:r>
            <a:endParaRPr/>
          </a:p>
        </p:txBody>
      </p:sp>
      <p:sp>
        <p:nvSpPr>
          <p:cNvPr id="233" name="Google Shape;233;p31"/>
          <p:cNvSpPr/>
          <p:nvPr/>
        </p:nvSpPr>
        <p:spPr>
          <a:xfrm>
            <a:off x="303664" y="3389230"/>
            <a:ext cx="2079300" cy="2079300"/>
          </a:xfrm>
          <a:prstGeom prst="ellipse">
            <a:avLst/>
          </a:prstGeom>
          <a:solidFill>
            <a:schemeClr val="accent4">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txBox="1"/>
          <p:nvPr/>
        </p:nvSpPr>
        <p:spPr>
          <a:xfrm>
            <a:off x="608163" y="3677967"/>
            <a:ext cx="1470300" cy="1470300"/>
          </a:xfrm>
          <a:prstGeom prst="rect">
            <a:avLst/>
          </a:prstGeom>
          <a:noFill/>
          <a:ln>
            <a:noFill/>
          </a:ln>
        </p:spPr>
        <p:txBody>
          <a:bodyPr spcFirstLastPara="1" wrap="square" lIns="114425" tIns="22850" rIns="114425" bIns="22850"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Business Plans</a:t>
            </a:r>
            <a:endParaRPr sz="1800" b="1" i="0" u="none" strike="noStrike" cap="none">
              <a:solidFill>
                <a:schemeClr val="dk1"/>
              </a:solidFill>
              <a:latin typeface="Calibri"/>
              <a:ea typeface="Calibri"/>
              <a:cs typeface="Calibri"/>
              <a:sym typeface="Calibri"/>
            </a:endParaRPr>
          </a:p>
        </p:txBody>
      </p:sp>
      <p:sp>
        <p:nvSpPr>
          <p:cNvPr id="235" name="Google Shape;235;p31"/>
          <p:cNvSpPr/>
          <p:nvPr/>
        </p:nvSpPr>
        <p:spPr>
          <a:xfrm>
            <a:off x="2395688" y="3389230"/>
            <a:ext cx="2079300" cy="2079300"/>
          </a:xfrm>
          <a:prstGeom prst="ellipse">
            <a:avLst/>
          </a:prstGeom>
          <a:solidFill>
            <a:srgbClr val="CC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txBox="1"/>
          <p:nvPr/>
        </p:nvSpPr>
        <p:spPr>
          <a:xfrm>
            <a:off x="2700200" y="3693742"/>
            <a:ext cx="1470300" cy="1470300"/>
          </a:xfrm>
          <a:prstGeom prst="rect">
            <a:avLst/>
          </a:prstGeom>
          <a:noFill/>
          <a:ln>
            <a:noFill/>
          </a:ln>
        </p:spPr>
        <p:txBody>
          <a:bodyPr spcFirstLastPara="1" wrap="square" lIns="114425" tIns="22850" rIns="114425" bIns="22850"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Strategic Plans</a:t>
            </a:r>
            <a:endParaRPr sz="1800" b="1" i="0" u="none" strike="noStrike" cap="none">
              <a:solidFill>
                <a:schemeClr val="dk1"/>
              </a:solidFill>
              <a:latin typeface="Calibri"/>
              <a:ea typeface="Calibri"/>
              <a:cs typeface="Calibri"/>
              <a:sym typeface="Calibri"/>
            </a:endParaRPr>
          </a:p>
        </p:txBody>
      </p:sp>
      <p:sp>
        <p:nvSpPr>
          <p:cNvPr id="237" name="Google Shape;237;p31"/>
          <p:cNvSpPr/>
          <p:nvPr/>
        </p:nvSpPr>
        <p:spPr>
          <a:xfrm>
            <a:off x="4516466" y="3389230"/>
            <a:ext cx="2079300" cy="2079300"/>
          </a:xfrm>
          <a:prstGeom prst="ellipse">
            <a:avLst/>
          </a:prstGeom>
          <a:solidFill>
            <a:srgbClr val="143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txBox="1"/>
          <p:nvPr/>
        </p:nvSpPr>
        <p:spPr>
          <a:xfrm>
            <a:off x="4820978" y="3693742"/>
            <a:ext cx="1470300" cy="1470300"/>
          </a:xfrm>
          <a:prstGeom prst="rect">
            <a:avLst/>
          </a:prstGeom>
          <a:noFill/>
          <a:ln>
            <a:noFill/>
          </a:ln>
        </p:spPr>
        <p:txBody>
          <a:bodyPr spcFirstLastPara="1" wrap="square" lIns="114425" tIns="22850" rIns="114425" bIns="22850"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lt1"/>
                </a:solidFill>
                <a:latin typeface="Calibri"/>
                <a:ea typeface="Calibri"/>
                <a:cs typeface="Calibri"/>
                <a:sym typeface="Calibri"/>
              </a:rPr>
              <a:t>Market Research</a:t>
            </a:r>
            <a:endParaRPr sz="1800" b="1" i="0" u="none" strike="noStrike" cap="none">
              <a:solidFill>
                <a:schemeClr val="lt1"/>
              </a:solidFill>
              <a:latin typeface="Calibri"/>
              <a:ea typeface="Calibri"/>
              <a:cs typeface="Calibri"/>
              <a:sym typeface="Calibri"/>
            </a:endParaRPr>
          </a:p>
        </p:txBody>
      </p:sp>
      <p:sp>
        <p:nvSpPr>
          <p:cNvPr id="239" name="Google Shape;239;p31"/>
          <p:cNvSpPr/>
          <p:nvPr/>
        </p:nvSpPr>
        <p:spPr>
          <a:xfrm>
            <a:off x="6639210" y="3345376"/>
            <a:ext cx="2079300" cy="2079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txBox="1"/>
          <p:nvPr/>
        </p:nvSpPr>
        <p:spPr>
          <a:xfrm>
            <a:off x="6943722" y="3649888"/>
            <a:ext cx="1470300" cy="1470300"/>
          </a:xfrm>
          <a:prstGeom prst="rect">
            <a:avLst/>
          </a:prstGeom>
          <a:noFill/>
          <a:ln>
            <a:noFill/>
          </a:ln>
        </p:spPr>
        <p:txBody>
          <a:bodyPr spcFirstLastPara="1" wrap="square" lIns="114425" tIns="22850" rIns="114425" bIns="22850" anchor="ctr" anchorCtr="0">
            <a:noAutofit/>
          </a:bodyPr>
          <a:lstStyle/>
          <a:p>
            <a:pPr marL="0" marR="0" lvl="0" indent="0" algn="ctr" rtl="0">
              <a:lnSpc>
                <a:spcPct val="90000"/>
              </a:lnSpc>
              <a:spcBef>
                <a:spcPts val="0"/>
              </a:spcBef>
              <a:spcAft>
                <a:spcPts val="0"/>
              </a:spcAft>
              <a:buNone/>
            </a:pPr>
            <a:r>
              <a:rPr lang="en-US" sz="1800" b="1" i="0" u="none" strike="noStrike" cap="none">
                <a:solidFill>
                  <a:srgbClr val="FFFFFF"/>
                </a:solidFill>
                <a:latin typeface="Calibri"/>
                <a:ea typeface="Calibri"/>
                <a:cs typeface="Calibri"/>
                <a:sym typeface="Calibri"/>
              </a:rPr>
              <a:t>Financial Assessments</a:t>
            </a:r>
            <a:endParaRPr sz="1800" b="1" i="0" u="none" strike="noStrike" cap="none">
              <a:solidFill>
                <a:srgbClr val="FFFFFF"/>
              </a:solidFill>
              <a:latin typeface="Calibri"/>
              <a:ea typeface="Calibri"/>
              <a:cs typeface="Calibri"/>
              <a:sym typeface="Calibri"/>
            </a:endParaRPr>
          </a:p>
        </p:txBody>
      </p:sp>
      <p:grpSp>
        <p:nvGrpSpPr>
          <p:cNvPr id="241" name="Google Shape;241;p31"/>
          <p:cNvGrpSpPr/>
          <p:nvPr/>
        </p:nvGrpSpPr>
        <p:grpSpPr>
          <a:xfrm>
            <a:off x="277203" y="1282693"/>
            <a:ext cx="2132262" cy="2062684"/>
            <a:chOff x="147508" y="0"/>
            <a:chExt cx="2132262" cy="2062684"/>
          </a:xfrm>
        </p:grpSpPr>
        <p:sp>
          <p:nvSpPr>
            <p:cNvPr id="242" name="Google Shape;242;p31"/>
            <p:cNvSpPr/>
            <p:nvPr/>
          </p:nvSpPr>
          <p:spPr>
            <a:xfrm>
              <a:off x="147508" y="0"/>
              <a:ext cx="2132262" cy="2062684"/>
            </a:xfrm>
            <a:prstGeom prst="ellipse">
              <a:avLst/>
            </a:prstGeom>
            <a:gradFill>
              <a:gsLst>
                <a:gs pos="0">
                  <a:srgbClr val="3E7FCD">
                    <a:alpha val="49803"/>
                  </a:srgbClr>
                </a:gs>
                <a:gs pos="100000">
                  <a:srgbClr val="96C0FF">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txBox="1"/>
            <p:nvPr/>
          </p:nvSpPr>
          <p:spPr>
            <a:xfrm>
              <a:off x="352494" y="302045"/>
              <a:ext cx="1722300" cy="1458600"/>
            </a:xfrm>
            <a:prstGeom prst="rect">
              <a:avLst/>
            </a:prstGeom>
            <a:noFill/>
            <a:ln>
              <a:noFill/>
            </a:ln>
          </p:spPr>
          <p:txBody>
            <a:bodyPr spcFirstLastPara="1" wrap="square" lIns="461875" tIns="17775" rIns="461875" bIns="17775"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Case Studies</a:t>
              </a:r>
              <a:endParaRPr sz="1800" b="1" i="0" u="none" strike="noStrike" cap="none">
                <a:solidFill>
                  <a:schemeClr val="dk1"/>
                </a:solidFill>
                <a:latin typeface="Calibri"/>
                <a:ea typeface="Calibri"/>
                <a:cs typeface="Calibri"/>
                <a:sym typeface="Calibri"/>
              </a:endParaRPr>
            </a:p>
          </p:txBody>
        </p:sp>
      </p:grpSp>
      <p:grpSp>
        <p:nvGrpSpPr>
          <p:cNvPr id="244" name="Google Shape;244;p31"/>
          <p:cNvGrpSpPr/>
          <p:nvPr/>
        </p:nvGrpSpPr>
        <p:grpSpPr>
          <a:xfrm>
            <a:off x="2416461" y="1260315"/>
            <a:ext cx="2079339" cy="2079339"/>
            <a:chOff x="1665544" y="992330"/>
            <a:chExt cx="2079339" cy="2079339"/>
          </a:xfrm>
        </p:grpSpPr>
        <p:sp>
          <p:nvSpPr>
            <p:cNvPr id="245" name="Google Shape;245;p31"/>
            <p:cNvSpPr/>
            <p:nvPr/>
          </p:nvSpPr>
          <p:spPr>
            <a:xfrm>
              <a:off x="1665544" y="992330"/>
              <a:ext cx="2079339" cy="2079339"/>
            </a:xfrm>
            <a:prstGeom prst="ellipse">
              <a:avLst/>
            </a:prstGeom>
            <a:solidFill>
              <a:srgbClr val="D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1970056" y="1220642"/>
              <a:ext cx="1470300" cy="1470300"/>
            </a:xfrm>
            <a:prstGeom prst="rect">
              <a:avLst/>
            </a:prstGeom>
            <a:noFill/>
            <a:ln>
              <a:noFill/>
            </a:ln>
          </p:spPr>
          <p:txBody>
            <a:bodyPr spcFirstLastPara="1" wrap="square" lIns="114425" tIns="17775" rIns="114425" bIns="17775"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Entrepreneurial Activities</a:t>
              </a:r>
              <a:endParaRPr sz="1800" b="1" i="0" u="none" strike="noStrike" cap="none">
                <a:solidFill>
                  <a:schemeClr val="dk1"/>
                </a:solidFill>
                <a:latin typeface="Calibri"/>
                <a:ea typeface="Calibri"/>
                <a:cs typeface="Calibri"/>
                <a:sym typeface="Calibri"/>
              </a:endParaRPr>
            </a:p>
          </p:txBody>
        </p:sp>
      </p:grpSp>
      <p:grpSp>
        <p:nvGrpSpPr>
          <p:cNvPr id="247" name="Google Shape;247;p31"/>
          <p:cNvGrpSpPr/>
          <p:nvPr/>
        </p:nvGrpSpPr>
        <p:grpSpPr>
          <a:xfrm>
            <a:off x="4516450" y="1184115"/>
            <a:ext cx="2079300" cy="2079300"/>
            <a:chOff x="2854004" y="992330"/>
            <a:chExt cx="2079300" cy="2079300"/>
          </a:xfrm>
        </p:grpSpPr>
        <p:sp>
          <p:nvSpPr>
            <p:cNvPr id="248" name="Google Shape;248;p31"/>
            <p:cNvSpPr/>
            <p:nvPr/>
          </p:nvSpPr>
          <p:spPr>
            <a:xfrm>
              <a:off x="2854004" y="992330"/>
              <a:ext cx="2079300" cy="2079300"/>
            </a:xfrm>
            <a:prstGeom prst="ellipse">
              <a:avLst/>
            </a:prstGeom>
            <a:solidFill>
              <a:srgbClr val="000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3158516" y="1296842"/>
              <a:ext cx="1470300" cy="1470300"/>
            </a:xfrm>
            <a:prstGeom prst="rect">
              <a:avLst/>
            </a:prstGeom>
            <a:noFill/>
            <a:ln>
              <a:noFill/>
            </a:ln>
          </p:spPr>
          <p:txBody>
            <a:bodyPr spcFirstLastPara="1" wrap="square" lIns="114425" tIns="21575" rIns="114425" bIns="21575" anchor="ctr" anchorCtr="0">
              <a:noAutofit/>
            </a:bodyPr>
            <a:lstStyle/>
            <a:p>
              <a:pPr marL="0" marR="0" lvl="0" indent="0" algn="ctr" rtl="0">
                <a:lnSpc>
                  <a:spcPct val="90000"/>
                </a:lnSpc>
                <a:spcBef>
                  <a:spcPts val="0"/>
                </a:spcBef>
                <a:spcAft>
                  <a:spcPts val="0"/>
                </a:spcAft>
                <a:buNone/>
              </a:pPr>
              <a:r>
                <a:rPr lang="en-US" sz="1700" b="1" i="0" u="none" strike="noStrike" cap="none">
                  <a:solidFill>
                    <a:schemeClr val="lt1"/>
                  </a:solidFill>
                  <a:latin typeface="Calibri"/>
                  <a:ea typeface="Calibri"/>
                  <a:cs typeface="Calibri"/>
                  <a:sym typeface="Calibri"/>
                </a:rPr>
                <a:t>Feasibility Studies</a:t>
              </a:r>
              <a:r>
                <a:rPr lang="en-US"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grpSp>
      <p:grpSp>
        <p:nvGrpSpPr>
          <p:cNvPr id="250" name="Google Shape;250;p31"/>
          <p:cNvGrpSpPr/>
          <p:nvPr/>
        </p:nvGrpSpPr>
        <p:grpSpPr>
          <a:xfrm>
            <a:off x="6645415" y="1129990"/>
            <a:ext cx="2079300" cy="2079300"/>
            <a:chOff x="5144887" y="992330"/>
            <a:chExt cx="2079300" cy="2079300"/>
          </a:xfrm>
        </p:grpSpPr>
        <p:sp>
          <p:nvSpPr>
            <p:cNvPr id="251" name="Google Shape;251;p31"/>
            <p:cNvSpPr/>
            <p:nvPr/>
          </p:nvSpPr>
          <p:spPr>
            <a:xfrm>
              <a:off x="5144887" y="992330"/>
              <a:ext cx="2079300" cy="2079300"/>
            </a:xfrm>
            <a:prstGeom prst="ellipse">
              <a:avLst/>
            </a:prstGeom>
            <a:solidFill>
              <a:srgbClr val="E36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5522474" y="1274917"/>
              <a:ext cx="1470300" cy="1470300"/>
            </a:xfrm>
            <a:prstGeom prst="rect">
              <a:avLst/>
            </a:prstGeom>
            <a:noFill/>
            <a:ln>
              <a:noFill/>
            </a:ln>
          </p:spPr>
          <p:txBody>
            <a:bodyPr spcFirstLastPara="1" wrap="square" lIns="114425" tIns="21575" rIns="114425" bIns="21575" anchor="ctr" anchorCtr="0">
              <a:noAutofit/>
            </a:bodyPr>
            <a:lstStyle/>
            <a:p>
              <a:pPr marL="0" marR="0" lvl="0" indent="0" algn="ctr" rtl="0">
                <a:lnSpc>
                  <a:spcPct val="90000"/>
                </a:lnSpc>
                <a:spcBef>
                  <a:spcPts val="0"/>
                </a:spcBef>
                <a:spcAft>
                  <a:spcPts val="0"/>
                </a:spcAft>
                <a:buNone/>
              </a:pPr>
              <a:r>
                <a:rPr lang="en-US" sz="1700" b="1" i="0" u="none" strike="noStrike" cap="none">
                  <a:solidFill>
                    <a:schemeClr val="lt1"/>
                  </a:solidFill>
                  <a:latin typeface="Calibri"/>
                  <a:ea typeface="Calibri"/>
                  <a:cs typeface="Calibri"/>
                  <a:sym typeface="Calibri"/>
                </a:rPr>
                <a:t>Sustainability Plans</a:t>
              </a:r>
              <a:endParaRPr sz="17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3600"/>
              <a:buFont typeface="Calibri"/>
              <a:buNone/>
            </a:pPr>
            <a:r>
              <a:rPr lang="en-US" sz="3600" b="0" i="0" u="none" strike="noStrike" cap="none">
                <a:solidFill>
                  <a:srgbClr val="184F95"/>
                </a:solidFill>
                <a:latin typeface="Calibri"/>
                <a:ea typeface="Calibri"/>
                <a:cs typeface="Calibri"/>
                <a:sym typeface="Calibri"/>
              </a:rPr>
              <a:t>IBD works in many sectors</a:t>
            </a:r>
            <a:endParaRPr/>
          </a:p>
        </p:txBody>
      </p:sp>
      <p:grpSp>
        <p:nvGrpSpPr>
          <p:cNvPr id="258" name="Google Shape;258;p32"/>
          <p:cNvGrpSpPr/>
          <p:nvPr/>
        </p:nvGrpSpPr>
        <p:grpSpPr>
          <a:xfrm>
            <a:off x="1569899" y="1372800"/>
            <a:ext cx="6099451" cy="4752162"/>
            <a:chOff x="1265099" y="1200"/>
            <a:chExt cx="6099451" cy="4752162"/>
          </a:xfrm>
        </p:grpSpPr>
        <p:sp>
          <p:nvSpPr>
            <p:cNvPr id="259" name="Google Shape;259;p32"/>
            <p:cNvSpPr/>
            <p:nvPr/>
          </p:nvSpPr>
          <p:spPr>
            <a:xfrm rot="5400000">
              <a:off x="980410" y="798861"/>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1265099" y="3789"/>
              <a:ext cx="1666516" cy="999910"/>
            </a:xfrm>
            <a:prstGeom prst="roundRect">
              <a:avLst>
                <a:gd name="adj" fmla="val 10000"/>
              </a:avLst>
            </a:prstGeom>
            <a:solidFill>
              <a:srgbClr val="93B3D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txBox="1"/>
            <p:nvPr/>
          </p:nvSpPr>
          <p:spPr>
            <a:xfrm>
              <a:off x="1294385" y="33075"/>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Agriculture</a:t>
              </a:r>
              <a:endParaRPr sz="1600" b="1" i="0" u="none" strike="noStrike" cap="none">
                <a:solidFill>
                  <a:schemeClr val="dk1"/>
                </a:solidFill>
                <a:latin typeface="Calibri"/>
                <a:ea typeface="Calibri"/>
                <a:cs typeface="Calibri"/>
                <a:sym typeface="Calibri"/>
              </a:endParaRPr>
            </a:p>
          </p:txBody>
        </p:sp>
        <p:sp>
          <p:nvSpPr>
            <p:cNvPr id="262" name="Google Shape;262;p32"/>
            <p:cNvSpPr/>
            <p:nvPr/>
          </p:nvSpPr>
          <p:spPr>
            <a:xfrm rot="5400000">
              <a:off x="980410" y="2048749"/>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1265099" y="1253677"/>
              <a:ext cx="1666516" cy="999910"/>
            </a:xfrm>
            <a:prstGeom prst="roundRect">
              <a:avLst>
                <a:gd name="adj" fmla="val 10000"/>
              </a:avLst>
            </a:prstGeom>
            <a:solidFill>
              <a:srgbClr val="D9959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txBox="1"/>
            <p:nvPr/>
          </p:nvSpPr>
          <p:spPr>
            <a:xfrm>
              <a:off x="1294385" y="1282963"/>
              <a:ext cx="1607944" cy="94133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1" i="0" u="none" strike="noStrike" cap="none">
                  <a:solidFill>
                    <a:srgbClr val="000000"/>
                  </a:solidFill>
                  <a:latin typeface="Calibri"/>
                  <a:ea typeface="Calibri"/>
                  <a:cs typeface="Calibri"/>
                  <a:sym typeface="Calibri"/>
                </a:rPr>
                <a:t>Biotechnology</a:t>
              </a:r>
              <a:endParaRPr sz="1400" b="1" i="0" u="none" strike="noStrike" cap="none">
                <a:solidFill>
                  <a:srgbClr val="000000"/>
                </a:solidFill>
                <a:latin typeface="Calibri"/>
                <a:ea typeface="Calibri"/>
                <a:cs typeface="Calibri"/>
                <a:sym typeface="Calibri"/>
              </a:endParaRPr>
            </a:p>
          </p:txBody>
        </p:sp>
        <p:sp>
          <p:nvSpPr>
            <p:cNvPr id="265" name="Google Shape;265;p32"/>
            <p:cNvSpPr/>
            <p:nvPr/>
          </p:nvSpPr>
          <p:spPr>
            <a:xfrm rot="5400000">
              <a:off x="980410" y="3298636"/>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1265099" y="2503565"/>
              <a:ext cx="1666516" cy="999910"/>
            </a:xfrm>
            <a:prstGeom prst="roundRect">
              <a:avLst>
                <a:gd name="adj" fmla="val 10000"/>
              </a:avLst>
            </a:prstGeom>
            <a:solidFill>
              <a:srgbClr val="B2A0C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txBox="1"/>
            <p:nvPr/>
          </p:nvSpPr>
          <p:spPr>
            <a:xfrm>
              <a:off x="1294385" y="2532851"/>
              <a:ext cx="1607944" cy="94133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1400" b="1" i="0" u="none" strike="noStrike" cap="none">
                  <a:solidFill>
                    <a:srgbClr val="000000"/>
                  </a:solidFill>
                  <a:latin typeface="Calibri"/>
                  <a:ea typeface="Calibri"/>
                  <a:cs typeface="Calibri"/>
                  <a:sym typeface="Calibri"/>
                </a:rPr>
                <a:t>Conservation</a:t>
              </a:r>
              <a:endParaRPr sz="1400" b="1" i="0" u="none" strike="noStrike" cap="none">
                <a:solidFill>
                  <a:srgbClr val="000000"/>
                </a:solidFill>
                <a:latin typeface="Calibri"/>
                <a:ea typeface="Calibri"/>
                <a:cs typeface="Calibri"/>
                <a:sym typeface="Calibri"/>
              </a:endParaRPr>
            </a:p>
          </p:txBody>
        </p:sp>
        <p:sp>
          <p:nvSpPr>
            <p:cNvPr id="268" name="Google Shape;268;p32"/>
            <p:cNvSpPr/>
            <p:nvPr/>
          </p:nvSpPr>
          <p:spPr>
            <a:xfrm rot="-2015">
              <a:off x="1605354" y="3922933"/>
              <a:ext cx="220951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1265099" y="3753452"/>
              <a:ext cx="1666516" cy="999910"/>
            </a:xfrm>
            <a:prstGeom prst="roundRect">
              <a:avLst>
                <a:gd name="adj" fmla="val 10000"/>
              </a:avLst>
            </a:prstGeom>
            <a:solidFill>
              <a:srgbClr val="92CCD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txBox="1"/>
            <p:nvPr/>
          </p:nvSpPr>
          <p:spPr>
            <a:xfrm>
              <a:off x="1294385" y="3782738"/>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Ecotourism</a:t>
              </a:r>
              <a:endParaRPr sz="1600" b="1" i="0" u="none" strike="noStrike" cap="none">
                <a:solidFill>
                  <a:srgbClr val="000000"/>
                </a:solidFill>
                <a:latin typeface="Calibri"/>
                <a:ea typeface="Calibri"/>
                <a:cs typeface="Calibri"/>
                <a:sym typeface="Calibri"/>
              </a:endParaRPr>
            </a:p>
          </p:txBody>
        </p:sp>
        <p:sp>
          <p:nvSpPr>
            <p:cNvPr id="271" name="Google Shape;271;p32"/>
            <p:cNvSpPr/>
            <p:nvPr/>
          </p:nvSpPr>
          <p:spPr>
            <a:xfrm rot="-5400000">
              <a:off x="3196235" y="3296689"/>
              <a:ext cx="1244221"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3481566" y="3750863"/>
              <a:ext cx="1666516" cy="1002499"/>
            </a:xfrm>
            <a:prstGeom prst="roundRect">
              <a:avLst>
                <a:gd name="adj" fmla="val 10000"/>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txBox="1"/>
            <p:nvPr/>
          </p:nvSpPr>
          <p:spPr>
            <a:xfrm>
              <a:off x="3510928" y="3780225"/>
              <a:ext cx="1607792" cy="94377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Education</a:t>
              </a:r>
              <a:endParaRPr sz="1600" b="1" i="0" u="none" strike="noStrike" cap="none">
                <a:solidFill>
                  <a:srgbClr val="000000"/>
                </a:solidFill>
                <a:latin typeface="Calibri"/>
                <a:ea typeface="Calibri"/>
                <a:cs typeface="Calibri"/>
                <a:sym typeface="Calibri"/>
              </a:endParaRPr>
            </a:p>
          </p:txBody>
        </p:sp>
        <p:sp>
          <p:nvSpPr>
            <p:cNvPr id="274" name="Google Shape;274;p32"/>
            <p:cNvSpPr/>
            <p:nvPr/>
          </p:nvSpPr>
          <p:spPr>
            <a:xfrm rot="-5400000">
              <a:off x="3196878" y="2046159"/>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3481566" y="2500975"/>
              <a:ext cx="1666516" cy="999910"/>
            </a:xfrm>
            <a:prstGeom prst="roundRect">
              <a:avLst>
                <a:gd name="adj" fmla="val 10000"/>
              </a:avLst>
            </a:prstGeom>
            <a:solidFill>
              <a:srgbClr val="FFFF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txBox="1"/>
            <p:nvPr/>
          </p:nvSpPr>
          <p:spPr>
            <a:xfrm>
              <a:off x="3510852" y="2530261"/>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Energy</a:t>
              </a:r>
              <a:endParaRPr sz="1600" b="1" i="0" u="none" strike="noStrike" cap="none">
                <a:solidFill>
                  <a:srgbClr val="000000"/>
                </a:solidFill>
                <a:latin typeface="Calibri"/>
                <a:ea typeface="Calibri"/>
                <a:cs typeface="Calibri"/>
                <a:sym typeface="Calibri"/>
              </a:endParaRPr>
            </a:p>
          </p:txBody>
        </p:sp>
        <p:sp>
          <p:nvSpPr>
            <p:cNvPr id="277" name="Google Shape;277;p32"/>
            <p:cNvSpPr/>
            <p:nvPr/>
          </p:nvSpPr>
          <p:spPr>
            <a:xfrm rot="-5400000">
              <a:off x="3196878" y="796271"/>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3481566" y="1251087"/>
              <a:ext cx="1666516" cy="999910"/>
            </a:xfrm>
            <a:prstGeom prst="roundRect">
              <a:avLst>
                <a:gd name="adj" fmla="val 10000"/>
              </a:avLst>
            </a:prstGeom>
            <a:solidFill>
              <a:srgbClr val="FF66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txBox="1"/>
            <p:nvPr/>
          </p:nvSpPr>
          <p:spPr>
            <a:xfrm>
              <a:off x="3510852" y="1280373"/>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Financial Services</a:t>
              </a:r>
              <a:endParaRPr sz="1600" b="1" i="0" u="none" strike="noStrike" cap="none">
                <a:solidFill>
                  <a:srgbClr val="000000"/>
                </a:solidFill>
                <a:latin typeface="Calibri"/>
                <a:ea typeface="Calibri"/>
                <a:cs typeface="Calibri"/>
                <a:sym typeface="Calibri"/>
              </a:endParaRPr>
            </a:p>
          </p:txBody>
        </p:sp>
        <p:sp>
          <p:nvSpPr>
            <p:cNvPr id="280" name="Google Shape;280;p32"/>
            <p:cNvSpPr/>
            <p:nvPr/>
          </p:nvSpPr>
          <p:spPr>
            <a:xfrm>
              <a:off x="3821822" y="171327"/>
              <a:ext cx="220951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3481566" y="1200"/>
              <a:ext cx="1666516" cy="999910"/>
            </a:xfrm>
            <a:prstGeom prst="roundRect">
              <a:avLst>
                <a:gd name="adj" fmla="val 10000"/>
              </a:avLst>
            </a:prstGeom>
            <a:solidFill>
              <a:srgbClr val="CCFFC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txBox="1"/>
            <p:nvPr/>
          </p:nvSpPr>
          <p:spPr>
            <a:xfrm>
              <a:off x="3510852" y="30486"/>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Healthcare</a:t>
              </a:r>
              <a:endParaRPr sz="1600" b="1" i="0" u="none" strike="noStrike" cap="none">
                <a:solidFill>
                  <a:srgbClr val="000000"/>
                </a:solidFill>
                <a:latin typeface="Calibri"/>
                <a:ea typeface="Calibri"/>
                <a:cs typeface="Calibri"/>
                <a:sym typeface="Calibri"/>
              </a:endParaRPr>
            </a:p>
          </p:txBody>
        </p:sp>
        <p:sp>
          <p:nvSpPr>
            <p:cNvPr id="283" name="Google Shape;283;p32"/>
            <p:cNvSpPr/>
            <p:nvPr/>
          </p:nvSpPr>
          <p:spPr>
            <a:xfrm rot="5400000">
              <a:off x="5413345" y="796271"/>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5698034" y="1200"/>
              <a:ext cx="1666516" cy="999910"/>
            </a:xfrm>
            <a:prstGeom prst="roundRect">
              <a:avLst>
                <a:gd name="adj" fmla="val 10000"/>
              </a:avLst>
            </a:prstGeom>
            <a:solidFill>
              <a:srgbClr val="FF0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txBox="1"/>
            <p:nvPr/>
          </p:nvSpPr>
          <p:spPr>
            <a:xfrm>
              <a:off x="5727320" y="30486"/>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High Technology</a:t>
              </a:r>
              <a:endParaRPr sz="1600" b="1" i="0" u="none" strike="noStrike" cap="none">
                <a:solidFill>
                  <a:schemeClr val="dk1"/>
                </a:solidFill>
                <a:latin typeface="Calibri"/>
                <a:ea typeface="Calibri"/>
                <a:cs typeface="Calibri"/>
                <a:sym typeface="Calibri"/>
              </a:endParaRPr>
            </a:p>
          </p:txBody>
        </p:sp>
        <p:sp>
          <p:nvSpPr>
            <p:cNvPr id="286" name="Google Shape;286;p32"/>
            <p:cNvSpPr/>
            <p:nvPr/>
          </p:nvSpPr>
          <p:spPr>
            <a:xfrm rot="5400000">
              <a:off x="5413345" y="2046159"/>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5698034" y="1251087"/>
              <a:ext cx="1666516" cy="999910"/>
            </a:xfrm>
            <a:prstGeom prst="roundRect">
              <a:avLst>
                <a:gd name="adj" fmla="val 10000"/>
              </a:avLst>
            </a:prstGeom>
            <a:solidFill>
              <a:srgbClr val="3366F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p:nvPr/>
          </p:nvSpPr>
          <p:spPr>
            <a:xfrm>
              <a:off x="5727320" y="1280373"/>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Hospitality</a:t>
              </a:r>
              <a:endParaRPr sz="1600" b="1" i="0" u="none" strike="noStrike" cap="none">
                <a:solidFill>
                  <a:srgbClr val="000000"/>
                </a:solidFill>
                <a:latin typeface="Calibri"/>
                <a:ea typeface="Calibri"/>
                <a:cs typeface="Calibri"/>
                <a:sym typeface="Calibri"/>
              </a:endParaRPr>
            </a:p>
          </p:txBody>
        </p:sp>
        <p:sp>
          <p:nvSpPr>
            <p:cNvPr id="289" name="Google Shape;289;p32"/>
            <p:cNvSpPr/>
            <p:nvPr/>
          </p:nvSpPr>
          <p:spPr>
            <a:xfrm rot="5400000">
              <a:off x="5413345" y="3296046"/>
              <a:ext cx="1242935" cy="149986"/>
            </a:xfrm>
            <a:prstGeom prst="rect">
              <a:avLst/>
            </a:pr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5698034" y="2500975"/>
              <a:ext cx="1666516" cy="999910"/>
            </a:xfrm>
            <a:prstGeom prst="roundRect">
              <a:avLst>
                <a:gd name="adj" fmla="val 10000"/>
              </a:avLst>
            </a:prstGeom>
            <a:solidFill>
              <a:srgbClr val="FABF8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txBox="1"/>
            <p:nvPr/>
          </p:nvSpPr>
          <p:spPr>
            <a:xfrm>
              <a:off x="5727320" y="2530261"/>
              <a:ext cx="1607944" cy="94133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1" i="0" u="none" strike="noStrike" cap="none">
                  <a:solidFill>
                    <a:srgbClr val="000000"/>
                  </a:solidFill>
                  <a:latin typeface="Calibri"/>
                  <a:ea typeface="Calibri"/>
                  <a:cs typeface="Calibri"/>
                  <a:sym typeface="Calibri"/>
                </a:rPr>
                <a:t>Manufacturing</a:t>
              </a:r>
              <a:endParaRPr sz="1300" b="1" i="0" u="none" strike="noStrike" cap="none">
                <a:solidFill>
                  <a:srgbClr val="000000"/>
                </a:solidFill>
                <a:latin typeface="Calibri"/>
                <a:ea typeface="Calibri"/>
                <a:cs typeface="Calibri"/>
                <a:sym typeface="Calibri"/>
              </a:endParaRPr>
            </a:p>
          </p:txBody>
        </p:sp>
        <p:sp>
          <p:nvSpPr>
            <p:cNvPr id="292" name="Google Shape;292;p32"/>
            <p:cNvSpPr/>
            <p:nvPr/>
          </p:nvSpPr>
          <p:spPr>
            <a:xfrm>
              <a:off x="5698034" y="3750863"/>
              <a:ext cx="1666516" cy="999910"/>
            </a:xfrm>
            <a:prstGeom prst="roundRect">
              <a:avLst>
                <a:gd name="adj" fmla="val 10000"/>
              </a:avLst>
            </a:prstGeom>
            <a:solidFill>
              <a:srgbClr val="B2A0C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txBox="1"/>
            <p:nvPr/>
          </p:nvSpPr>
          <p:spPr>
            <a:xfrm>
              <a:off x="5727320" y="3780149"/>
              <a:ext cx="1607944" cy="9413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Retail</a:t>
              </a:r>
              <a:endParaRPr sz="1600" b="1" i="0" u="none" strike="noStrike" cap="none">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txBox="1">
            <a:spLocks noGrp="1"/>
          </p:cNvSpPr>
          <p:nvPr>
            <p:ph type="title"/>
          </p:nvPr>
        </p:nvSpPr>
        <p:spPr>
          <a:xfrm>
            <a:off x="304800" y="197078"/>
            <a:ext cx="8382000" cy="753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84F95"/>
              </a:buClr>
              <a:buSzPts val="4000"/>
              <a:buFont typeface="Calibri"/>
              <a:buNone/>
            </a:pPr>
            <a:r>
              <a:rPr lang="en-US" sz="4000" b="0" i="0" u="none" strike="noStrike" cap="none">
                <a:solidFill>
                  <a:srgbClr val="184F95"/>
                </a:solidFill>
                <a:latin typeface="Calibri"/>
                <a:ea typeface="Calibri"/>
                <a:cs typeface="Calibri"/>
                <a:sym typeface="Calibri"/>
              </a:rPr>
              <a:t>IBD works with many clients</a:t>
            </a:r>
            <a:endParaRPr/>
          </a:p>
        </p:txBody>
      </p:sp>
      <p:pic>
        <p:nvPicPr>
          <p:cNvPr id="299" name="Google Shape;299;p33"/>
          <p:cNvPicPr preferRelativeResize="0"/>
          <p:nvPr/>
        </p:nvPicPr>
        <p:blipFill>
          <a:blip r:embed="rId3">
            <a:alphaModFix/>
          </a:blip>
          <a:stretch>
            <a:fillRect/>
          </a:stretch>
        </p:blipFill>
        <p:spPr>
          <a:xfrm>
            <a:off x="304800" y="1236774"/>
            <a:ext cx="8098324" cy="4934152"/>
          </a:xfrm>
          <a:prstGeom prst="rect">
            <a:avLst/>
          </a:prstGeom>
          <a:noFill/>
          <a:ln>
            <a:noFill/>
          </a:ln>
        </p:spPr>
      </p:pic>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788</Words>
  <Application>Microsoft Office PowerPoint</Application>
  <PresentationFormat>On-screen Show (4:3)</PresentationFormat>
  <Paragraphs>139</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2_Office Theme</vt:lpstr>
      <vt:lpstr>Office Theme</vt:lpstr>
      <vt:lpstr>International Business Development Program</vt:lpstr>
      <vt:lpstr>What is IBD?</vt:lpstr>
      <vt:lpstr>2019 EWMBA IBD Project Teams </vt:lpstr>
      <vt:lpstr>By the end of the IBD course, you will have developed... </vt:lpstr>
      <vt:lpstr>How does International Business Development (IBD) differ from Seminars in International Business (SIB)? </vt:lpstr>
      <vt:lpstr>How do the IBD teams and projects work? </vt:lpstr>
      <vt:lpstr>IBD handles many types of projects</vt:lpstr>
      <vt:lpstr>IBD works in many sectors</vt:lpstr>
      <vt:lpstr>IBD works with many clients</vt:lpstr>
      <vt:lpstr>Where does IBD work?</vt:lpstr>
      <vt:lpstr>How will I be assigned to a project team?</vt:lpstr>
      <vt:lpstr>Berkeley Haas Faculty Mentor for your team</vt:lpstr>
      <vt:lpstr>Class will meet on 1 Sunday and 4 Saturdays</vt:lpstr>
      <vt:lpstr>If you participate, you must be able to…</vt:lpstr>
      <vt:lpstr>Who are the best IBD candidates?</vt:lpstr>
      <vt:lpstr>What IBD is not…</vt:lpstr>
      <vt:lpstr>Do you want to bid?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Development Program</dc:title>
  <dc:creator>Jessica De Anda</dc:creator>
  <cp:lastModifiedBy>Jessica De Anda</cp:lastModifiedBy>
  <cp:revision>1</cp:revision>
  <dcterms:modified xsi:type="dcterms:W3CDTF">2019-10-25T20:30:12Z</dcterms:modified>
</cp:coreProperties>
</file>