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1" r:id="rId3"/>
    <p:sldId id="258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D4D3F-93B7-B047-B6EF-57A931548DEA}" type="doc">
      <dgm:prSet loTypeId="urn:microsoft.com/office/officeart/2005/8/layout/default" loCatId="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D8D66FD-D9BD-BB4F-93D2-E3A63FEDDBB1}">
      <dgm:prSet phldrT="[Text]"/>
      <dgm:spPr/>
      <dgm:t>
        <a:bodyPr/>
        <a:lstStyle/>
        <a:p>
          <a:r>
            <a:rPr lang="en-US" dirty="0" smtClean="0">
              <a:solidFill>
                <a:srgbClr val="FDB515"/>
              </a:solidFill>
            </a:rPr>
            <a:t>Lack of information</a:t>
          </a:r>
          <a:endParaRPr lang="en-US" dirty="0">
            <a:solidFill>
              <a:srgbClr val="FDB515"/>
            </a:solidFill>
          </a:endParaRPr>
        </a:p>
      </dgm:t>
    </dgm:pt>
    <dgm:pt modelId="{BAB306F5-4195-0845-99C5-1CDD9B78FE81}" type="parTrans" cxnId="{D6A873B5-DE3A-CF4C-B313-95F2D8A90DE2}">
      <dgm:prSet/>
      <dgm:spPr/>
      <dgm:t>
        <a:bodyPr/>
        <a:lstStyle/>
        <a:p>
          <a:endParaRPr lang="en-US"/>
        </a:p>
      </dgm:t>
    </dgm:pt>
    <dgm:pt modelId="{F1C413F8-67C7-E544-9606-EAD5CD7F29DB}" type="sibTrans" cxnId="{D6A873B5-DE3A-CF4C-B313-95F2D8A90DE2}">
      <dgm:prSet/>
      <dgm:spPr/>
      <dgm:t>
        <a:bodyPr/>
        <a:lstStyle/>
        <a:p>
          <a:endParaRPr lang="en-US"/>
        </a:p>
      </dgm:t>
    </dgm:pt>
    <dgm:pt modelId="{4B4F8903-4351-6940-AC92-397A65E270CD}">
      <dgm:prSet phldrT="[Text]"/>
      <dgm:spPr/>
      <dgm:t>
        <a:bodyPr/>
        <a:lstStyle/>
        <a:p>
          <a:r>
            <a:rPr lang="en-US" dirty="0" smtClean="0">
              <a:solidFill>
                <a:srgbClr val="FDB515"/>
              </a:solidFill>
            </a:rPr>
            <a:t>Lack of accountability</a:t>
          </a:r>
          <a:endParaRPr lang="en-US" dirty="0">
            <a:solidFill>
              <a:srgbClr val="FDB515"/>
            </a:solidFill>
          </a:endParaRPr>
        </a:p>
      </dgm:t>
    </dgm:pt>
    <dgm:pt modelId="{519AF135-FDF5-7E4F-BF70-F6F5FE8EAF41}" type="parTrans" cxnId="{0FC67487-4080-C841-9979-CF0C3EBC8710}">
      <dgm:prSet/>
      <dgm:spPr/>
      <dgm:t>
        <a:bodyPr/>
        <a:lstStyle/>
        <a:p>
          <a:endParaRPr lang="en-US"/>
        </a:p>
      </dgm:t>
    </dgm:pt>
    <dgm:pt modelId="{444B149D-42E0-8143-AE93-2AC669DFF234}" type="sibTrans" cxnId="{0FC67487-4080-C841-9979-CF0C3EBC8710}">
      <dgm:prSet/>
      <dgm:spPr/>
      <dgm:t>
        <a:bodyPr/>
        <a:lstStyle/>
        <a:p>
          <a:endParaRPr lang="en-US"/>
        </a:p>
      </dgm:t>
    </dgm:pt>
    <dgm:pt modelId="{43546CED-08F2-F245-9359-A868538EA81A}">
      <dgm:prSet phldrT="[Text]"/>
      <dgm:spPr/>
      <dgm:t>
        <a:bodyPr/>
        <a:lstStyle/>
        <a:p>
          <a:r>
            <a:rPr lang="en-US" b="1" dirty="0" smtClean="0">
              <a:solidFill>
                <a:srgbClr val="FDB515"/>
              </a:solidFill>
            </a:rPr>
            <a:t>Lack of transparency</a:t>
          </a:r>
          <a:endParaRPr lang="en-US" b="1" dirty="0">
            <a:solidFill>
              <a:srgbClr val="FDB515"/>
            </a:solidFill>
          </a:endParaRPr>
        </a:p>
      </dgm:t>
    </dgm:pt>
    <dgm:pt modelId="{5B2DAEBA-1F37-764D-AACF-168FDC0C8494}" type="parTrans" cxnId="{6B98855F-BCEC-4448-A9BC-D3CE75231419}">
      <dgm:prSet/>
      <dgm:spPr/>
      <dgm:t>
        <a:bodyPr/>
        <a:lstStyle/>
        <a:p>
          <a:endParaRPr lang="en-US"/>
        </a:p>
      </dgm:t>
    </dgm:pt>
    <dgm:pt modelId="{47279005-4CF6-664F-8461-7AF59E3F7818}" type="sibTrans" cxnId="{6B98855F-BCEC-4448-A9BC-D3CE75231419}">
      <dgm:prSet/>
      <dgm:spPr/>
      <dgm:t>
        <a:bodyPr/>
        <a:lstStyle/>
        <a:p>
          <a:endParaRPr lang="en-US"/>
        </a:p>
      </dgm:t>
    </dgm:pt>
    <dgm:pt modelId="{38F8A759-8CA1-6545-A0E2-9CCAA6D1A5C9}">
      <dgm:prSet phldrT="[Text]"/>
      <dgm:spPr/>
      <dgm:t>
        <a:bodyPr/>
        <a:lstStyle/>
        <a:p>
          <a:r>
            <a:rPr lang="en-US" b="1" dirty="0" smtClean="0">
              <a:solidFill>
                <a:srgbClr val="FDB515"/>
              </a:solidFill>
            </a:rPr>
            <a:t>Hyper-flexibility</a:t>
          </a:r>
          <a:endParaRPr lang="en-US" b="1" dirty="0">
            <a:solidFill>
              <a:srgbClr val="FDB515"/>
            </a:solidFill>
          </a:endParaRPr>
        </a:p>
      </dgm:t>
    </dgm:pt>
    <dgm:pt modelId="{C33CAE5B-180D-2C40-8410-E0B0A52C7FD9}" type="parTrans" cxnId="{F8745F28-5933-874A-BB1E-BF2B31BA004B}">
      <dgm:prSet/>
      <dgm:spPr/>
      <dgm:t>
        <a:bodyPr/>
        <a:lstStyle/>
        <a:p>
          <a:endParaRPr lang="en-US"/>
        </a:p>
      </dgm:t>
    </dgm:pt>
    <dgm:pt modelId="{661A8C3E-AF4C-C945-B61D-3D2290ADAF06}" type="sibTrans" cxnId="{F8745F28-5933-874A-BB1E-BF2B31BA004B}">
      <dgm:prSet/>
      <dgm:spPr/>
      <dgm:t>
        <a:bodyPr/>
        <a:lstStyle/>
        <a:p>
          <a:endParaRPr lang="en-US"/>
        </a:p>
      </dgm:t>
    </dgm:pt>
    <dgm:pt modelId="{15FCA5F9-33B1-6B4C-B08D-7AFF5EF9E132}">
      <dgm:prSet phldrT="[Text]"/>
      <dgm:spPr/>
      <dgm:t>
        <a:bodyPr/>
        <a:lstStyle/>
        <a:p>
          <a:r>
            <a:rPr lang="en-US" dirty="0" smtClean="0">
              <a:solidFill>
                <a:srgbClr val="FDB515"/>
              </a:solidFill>
            </a:rPr>
            <a:t>Unequal power relationships</a:t>
          </a:r>
          <a:endParaRPr lang="en-US" dirty="0">
            <a:solidFill>
              <a:srgbClr val="FDB515"/>
            </a:solidFill>
          </a:endParaRPr>
        </a:p>
      </dgm:t>
    </dgm:pt>
    <dgm:pt modelId="{91F155D5-9093-A949-8713-22580FFD896A}" type="parTrans" cxnId="{BFAEE348-76BC-F44A-937A-BB4513BACEFE}">
      <dgm:prSet/>
      <dgm:spPr/>
      <dgm:t>
        <a:bodyPr/>
        <a:lstStyle/>
        <a:p>
          <a:endParaRPr lang="en-US"/>
        </a:p>
      </dgm:t>
    </dgm:pt>
    <dgm:pt modelId="{B0F7C63A-F62C-834D-86B2-3167D1AAFB55}" type="sibTrans" cxnId="{BFAEE348-76BC-F44A-937A-BB4513BACEFE}">
      <dgm:prSet/>
      <dgm:spPr/>
      <dgm:t>
        <a:bodyPr/>
        <a:lstStyle/>
        <a:p>
          <a:endParaRPr lang="en-US"/>
        </a:p>
      </dgm:t>
    </dgm:pt>
    <dgm:pt modelId="{003A158E-BFEB-604E-BA43-3CB8FDC514E9}" type="pres">
      <dgm:prSet presAssocID="{1A9D4D3F-93B7-B047-B6EF-57A931548D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27393B-D386-2345-9502-8C185CD1F54D}" type="pres">
      <dgm:prSet presAssocID="{0D8D66FD-D9BD-BB4F-93D2-E3A63FEDDBB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0AE68-4A0F-CB43-9FFD-77CF54ED3D32}" type="pres">
      <dgm:prSet presAssocID="{F1C413F8-67C7-E544-9606-EAD5CD7F29DB}" presName="sibTrans" presStyleCnt="0"/>
      <dgm:spPr/>
      <dgm:t>
        <a:bodyPr/>
        <a:lstStyle/>
        <a:p>
          <a:endParaRPr lang="en-US"/>
        </a:p>
      </dgm:t>
    </dgm:pt>
    <dgm:pt modelId="{36F747F9-E43B-A644-A78C-B3A5ED0C8584}" type="pres">
      <dgm:prSet presAssocID="{4B4F8903-4351-6940-AC92-397A65E270C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A7A03-6BCC-774B-93C8-B86757A53CBB}" type="pres">
      <dgm:prSet presAssocID="{444B149D-42E0-8143-AE93-2AC669DFF234}" presName="sibTrans" presStyleCnt="0"/>
      <dgm:spPr/>
      <dgm:t>
        <a:bodyPr/>
        <a:lstStyle/>
        <a:p>
          <a:endParaRPr lang="en-US"/>
        </a:p>
      </dgm:t>
    </dgm:pt>
    <dgm:pt modelId="{F9F14BF7-413D-F44A-B8F2-7A8836B1E7F1}" type="pres">
      <dgm:prSet presAssocID="{43546CED-08F2-F245-9359-A868538EA81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31164-12B7-C543-BF30-6A916FA29D6B}" type="pres">
      <dgm:prSet presAssocID="{47279005-4CF6-664F-8461-7AF59E3F7818}" presName="sibTrans" presStyleCnt="0"/>
      <dgm:spPr/>
      <dgm:t>
        <a:bodyPr/>
        <a:lstStyle/>
        <a:p>
          <a:endParaRPr lang="en-US"/>
        </a:p>
      </dgm:t>
    </dgm:pt>
    <dgm:pt modelId="{ECEC2ECC-8A41-4C49-85B9-0D8250EEA29B}" type="pres">
      <dgm:prSet presAssocID="{38F8A759-8CA1-6545-A0E2-9CCAA6D1A5C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704DC-6107-E147-9A8C-858710ED05EE}" type="pres">
      <dgm:prSet presAssocID="{661A8C3E-AF4C-C945-B61D-3D2290ADAF06}" presName="sibTrans" presStyleCnt="0"/>
      <dgm:spPr/>
      <dgm:t>
        <a:bodyPr/>
        <a:lstStyle/>
        <a:p>
          <a:endParaRPr lang="en-US"/>
        </a:p>
      </dgm:t>
    </dgm:pt>
    <dgm:pt modelId="{78734A69-DCB5-5E4A-8464-27856C25FF93}" type="pres">
      <dgm:prSet presAssocID="{15FCA5F9-33B1-6B4C-B08D-7AFF5EF9E13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745F28-5933-874A-BB1E-BF2B31BA004B}" srcId="{1A9D4D3F-93B7-B047-B6EF-57A931548DEA}" destId="{38F8A759-8CA1-6545-A0E2-9CCAA6D1A5C9}" srcOrd="3" destOrd="0" parTransId="{C33CAE5B-180D-2C40-8410-E0B0A52C7FD9}" sibTransId="{661A8C3E-AF4C-C945-B61D-3D2290ADAF06}"/>
    <dgm:cxn modelId="{BFAEE348-76BC-F44A-937A-BB4513BACEFE}" srcId="{1A9D4D3F-93B7-B047-B6EF-57A931548DEA}" destId="{15FCA5F9-33B1-6B4C-B08D-7AFF5EF9E132}" srcOrd="4" destOrd="0" parTransId="{91F155D5-9093-A949-8713-22580FFD896A}" sibTransId="{B0F7C63A-F62C-834D-86B2-3167D1AAFB55}"/>
    <dgm:cxn modelId="{6B98855F-BCEC-4448-A9BC-D3CE75231419}" srcId="{1A9D4D3F-93B7-B047-B6EF-57A931548DEA}" destId="{43546CED-08F2-F245-9359-A868538EA81A}" srcOrd="2" destOrd="0" parTransId="{5B2DAEBA-1F37-764D-AACF-168FDC0C8494}" sibTransId="{47279005-4CF6-664F-8461-7AF59E3F7818}"/>
    <dgm:cxn modelId="{9E6C111E-D0B6-144D-B3FA-FE1EB2EADDAD}" type="presOf" srcId="{0D8D66FD-D9BD-BB4F-93D2-E3A63FEDDBB1}" destId="{3727393B-D386-2345-9502-8C185CD1F54D}" srcOrd="0" destOrd="0" presId="urn:microsoft.com/office/officeart/2005/8/layout/default"/>
    <dgm:cxn modelId="{CA0BE77D-1071-CA4B-BB1C-E418DD42C942}" type="presOf" srcId="{4B4F8903-4351-6940-AC92-397A65E270CD}" destId="{36F747F9-E43B-A644-A78C-B3A5ED0C8584}" srcOrd="0" destOrd="0" presId="urn:microsoft.com/office/officeart/2005/8/layout/default"/>
    <dgm:cxn modelId="{C7CE4959-828D-174F-A593-EB4C85A80D01}" type="presOf" srcId="{43546CED-08F2-F245-9359-A868538EA81A}" destId="{F9F14BF7-413D-F44A-B8F2-7A8836B1E7F1}" srcOrd="0" destOrd="0" presId="urn:microsoft.com/office/officeart/2005/8/layout/default"/>
    <dgm:cxn modelId="{2FFAD833-3729-114A-A4BC-C39CC79B9F66}" type="presOf" srcId="{1A9D4D3F-93B7-B047-B6EF-57A931548DEA}" destId="{003A158E-BFEB-604E-BA43-3CB8FDC514E9}" srcOrd="0" destOrd="0" presId="urn:microsoft.com/office/officeart/2005/8/layout/default"/>
    <dgm:cxn modelId="{33DDDF45-2AD3-8441-8367-1C2FD69AC26D}" type="presOf" srcId="{15FCA5F9-33B1-6B4C-B08D-7AFF5EF9E132}" destId="{78734A69-DCB5-5E4A-8464-27856C25FF93}" srcOrd="0" destOrd="0" presId="urn:microsoft.com/office/officeart/2005/8/layout/default"/>
    <dgm:cxn modelId="{0FC67487-4080-C841-9979-CF0C3EBC8710}" srcId="{1A9D4D3F-93B7-B047-B6EF-57A931548DEA}" destId="{4B4F8903-4351-6940-AC92-397A65E270CD}" srcOrd="1" destOrd="0" parTransId="{519AF135-FDF5-7E4F-BF70-F6F5FE8EAF41}" sibTransId="{444B149D-42E0-8143-AE93-2AC669DFF234}"/>
    <dgm:cxn modelId="{099ACEF2-4CB8-4F41-BF34-9DAE795A6F7D}" type="presOf" srcId="{38F8A759-8CA1-6545-A0E2-9CCAA6D1A5C9}" destId="{ECEC2ECC-8A41-4C49-85B9-0D8250EEA29B}" srcOrd="0" destOrd="0" presId="urn:microsoft.com/office/officeart/2005/8/layout/default"/>
    <dgm:cxn modelId="{D6A873B5-DE3A-CF4C-B313-95F2D8A90DE2}" srcId="{1A9D4D3F-93B7-B047-B6EF-57A931548DEA}" destId="{0D8D66FD-D9BD-BB4F-93D2-E3A63FEDDBB1}" srcOrd="0" destOrd="0" parTransId="{BAB306F5-4195-0845-99C5-1CDD9B78FE81}" sibTransId="{F1C413F8-67C7-E544-9606-EAD5CD7F29DB}"/>
    <dgm:cxn modelId="{0EEA5608-E3F9-F041-89B4-25274F585E57}" type="presParOf" srcId="{003A158E-BFEB-604E-BA43-3CB8FDC514E9}" destId="{3727393B-D386-2345-9502-8C185CD1F54D}" srcOrd="0" destOrd="0" presId="urn:microsoft.com/office/officeart/2005/8/layout/default"/>
    <dgm:cxn modelId="{01624911-3DF6-4043-B7DC-E4E5B6910550}" type="presParOf" srcId="{003A158E-BFEB-604E-BA43-3CB8FDC514E9}" destId="{BB40AE68-4A0F-CB43-9FFD-77CF54ED3D32}" srcOrd="1" destOrd="0" presId="urn:microsoft.com/office/officeart/2005/8/layout/default"/>
    <dgm:cxn modelId="{312A2EFB-1020-0E4F-BE7C-C4D943F7C579}" type="presParOf" srcId="{003A158E-BFEB-604E-BA43-3CB8FDC514E9}" destId="{36F747F9-E43B-A644-A78C-B3A5ED0C8584}" srcOrd="2" destOrd="0" presId="urn:microsoft.com/office/officeart/2005/8/layout/default"/>
    <dgm:cxn modelId="{FC4E5552-D6A0-4941-B0A2-1BEA28165C97}" type="presParOf" srcId="{003A158E-BFEB-604E-BA43-3CB8FDC514E9}" destId="{53BA7A03-6BCC-774B-93C8-B86757A53CBB}" srcOrd="3" destOrd="0" presId="urn:microsoft.com/office/officeart/2005/8/layout/default"/>
    <dgm:cxn modelId="{49A0DF32-CB2A-984D-9607-EB8FA777DFB5}" type="presParOf" srcId="{003A158E-BFEB-604E-BA43-3CB8FDC514E9}" destId="{F9F14BF7-413D-F44A-B8F2-7A8836B1E7F1}" srcOrd="4" destOrd="0" presId="urn:microsoft.com/office/officeart/2005/8/layout/default"/>
    <dgm:cxn modelId="{48226F93-F952-D846-A865-39B639DC4F15}" type="presParOf" srcId="{003A158E-BFEB-604E-BA43-3CB8FDC514E9}" destId="{C0731164-12B7-C543-BF30-6A916FA29D6B}" srcOrd="5" destOrd="0" presId="urn:microsoft.com/office/officeart/2005/8/layout/default"/>
    <dgm:cxn modelId="{8544D8E5-D1A8-7D4A-AAB1-01B47AB938D5}" type="presParOf" srcId="{003A158E-BFEB-604E-BA43-3CB8FDC514E9}" destId="{ECEC2ECC-8A41-4C49-85B9-0D8250EEA29B}" srcOrd="6" destOrd="0" presId="urn:microsoft.com/office/officeart/2005/8/layout/default"/>
    <dgm:cxn modelId="{B734C60D-F53C-4E45-AA95-C40107A95650}" type="presParOf" srcId="{003A158E-BFEB-604E-BA43-3CB8FDC514E9}" destId="{2AC704DC-6107-E147-9A8C-858710ED05EE}" srcOrd="7" destOrd="0" presId="urn:microsoft.com/office/officeart/2005/8/layout/default"/>
    <dgm:cxn modelId="{E4922A5D-4ED0-694F-BB1D-E665DC354167}" type="presParOf" srcId="{003A158E-BFEB-604E-BA43-3CB8FDC514E9}" destId="{78734A69-DCB5-5E4A-8464-27856C25FF9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7393B-D386-2345-9502-8C185CD1F54D}">
      <dsp:nvSpPr>
        <dsp:cNvPr id="0" name=""/>
        <dsp:cNvSpPr/>
      </dsp:nvSpPr>
      <dsp:spPr>
        <a:xfrm>
          <a:off x="0" y="507188"/>
          <a:ext cx="2571749" cy="154305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FDB515"/>
              </a:solidFill>
            </a:rPr>
            <a:t>Lack of information</a:t>
          </a:r>
          <a:endParaRPr lang="en-US" sz="3100" kern="1200" dirty="0">
            <a:solidFill>
              <a:srgbClr val="FDB515"/>
            </a:solidFill>
          </a:endParaRPr>
        </a:p>
      </dsp:txBody>
      <dsp:txXfrm>
        <a:off x="0" y="507188"/>
        <a:ext cx="2571749" cy="1543050"/>
      </dsp:txXfrm>
    </dsp:sp>
    <dsp:sp modelId="{36F747F9-E43B-A644-A78C-B3A5ED0C8584}">
      <dsp:nvSpPr>
        <dsp:cNvPr id="0" name=""/>
        <dsp:cNvSpPr/>
      </dsp:nvSpPr>
      <dsp:spPr>
        <a:xfrm>
          <a:off x="2828925" y="507188"/>
          <a:ext cx="2571749" cy="1543050"/>
        </a:xfrm>
        <a:prstGeom prst="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FDB515"/>
              </a:solidFill>
            </a:rPr>
            <a:t>Lack of accountability</a:t>
          </a:r>
          <a:endParaRPr lang="en-US" sz="3100" kern="1200" dirty="0">
            <a:solidFill>
              <a:srgbClr val="FDB515"/>
            </a:solidFill>
          </a:endParaRPr>
        </a:p>
      </dsp:txBody>
      <dsp:txXfrm>
        <a:off x="2828925" y="507188"/>
        <a:ext cx="2571749" cy="1543050"/>
      </dsp:txXfrm>
    </dsp:sp>
    <dsp:sp modelId="{F9F14BF7-413D-F44A-B8F2-7A8836B1E7F1}">
      <dsp:nvSpPr>
        <dsp:cNvPr id="0" name=""/>
        <dsp:cNvSpPr/>
      </dsp:nvSpPr>
      <dsp:spPr>
        <a:xfrm>
          <a:off x="5657849" y="507188"/>
          <a:ext cx="2571749" cy="1543050"/>
        </a:xfrm>
        <a:prstGeom prst="rect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FDB515"/>
              </a:solidFill>
            </a:rPr>
            <a:t>Lack of transparency</a:t>
          </a:r>
          <a:endParaRPr lang="en-US" sz="3100" b="1" kern="1200" dirty="0">
            <a:solidFill>
              <a:srgbClr val="FDB515"/>
            </a:solidFill>
          </a:endParaRPr>
        </a:p>
      </dsp:txBody>
      <dsp:txXfrm>
        <a:off x="5657849" y="507188"/>
        <a:ext cx="2571749" cy="1543050"/>
      </dsp:txXfrm>
    </dsp:sp>
    <dsp:sp modelId="{ECEC2ECC-8A41-4C49-85B9-0D8250EEA29B}">
      <dsp:nvSpPr>
        <dsp:cNvPr id="0" name=""/>
        <dsp:cNvSpPr/>
      </dsp:nvSpPr>
      <dsp:spPr>
        <a:xfrm>
          <a:off x="1414462" y="2307413"/>
          <a:ext cx="2571749" cy="1543050"/>
        </a:xfrm>
        <a:prstGeom prst="rect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FDB515"/>
              </a:solidFill>
            </a:rPr>
            <a:t>Hyper-flexibility</a:t>
          </a:r>
          <a:endParaRPr lang="en-US" sz="3100" b="1" kern="1200" dirty="0">
            <a:solidFill>
              <a:srgbClr val="FDB515"/>
            </a:solidFill>
          </a:endParaRPr>
        </a:p>
      </dsp:txBody>
      <dsp:txXfrm>
        <a:off x="1414462" y="2307413"/>
        <a:ext cx="2571749" cy="1543050"/>
      </dsp:txXfrm>
    </dsp:sp>
    <dsp:sp modelId="{78734A69-DCB5-5E4A-8464-27856C25FF93}">
      <dsp:nvSpPr>
        <dsp:cNvPr id="0" name=""/>
        <dsp:cNvSpPr/>
      </dsp:nvSpPr>
      <dsp:spPr>
        <a:xfrm>
          <a:off x="4243387" y="2307413"/>
          <a:ext cx="2571749" cy="1543050"/>
        </a:xfrm>
        <a:prstGeom prst="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FDB515"/>
              </a:solidFill>
            </a:rPr>
            <a:t>Unequal power relationships</a:t>
          </a:r>
          <a:endParaRPr lang="en-US" sz="3100" kern="1200" dirty="0">
            <a:solidFill>
              <a:srgbClr val="FDB515"/>
            </a:solidFill>
          </a:endParaRPr>
        </a:p>
      </dsp:txBody>
      <dsp:txXfrm>
        <a:off x="4243387" y="2307413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0AE7-8173-3B4F-B26D-C8E42311A7D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0285-834D-9E48-9B89-81FCC869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3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0AE7-8173-3B4F-B26D-C8E42311A7D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0285-834D-9E48-9B89-81FCC869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4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0AE7-8173-3B4F-B26D-C8E42311A7D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0285-834D-9E48-9B89-81FCC869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2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0AE7-8173-3B4F-B26D-C8E42311A7D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0285-834D-9E48-9B89-81FCC869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3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0AE7-8173-3B4F-B26D-C8E42311A7D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0285-834D-9E48-9B89-81FCC869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7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0AE7-8173-3B4F-B26D-C8E42311A7D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0285-834D-9E48-9B89-81FCC869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7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0AE7-8173-3B4F-B26D-C8E42311A7D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0285-834D-9E48-9B89-81FCC869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0AE7-8173-3B4F-B26D-C8E42311A7D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0285-834D-9E48-9B89-81FCC869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1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0AE7-8173-3B4F-B26D-C8E42311A7D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0285-834D-9E48-9B89-81FCC869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7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0AE7-8173-3B4F-B26D-C8E42311A7D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0285-834D-9E48-9B89-81FCC869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7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0AE7-8173-3B4F-B26D-C8E42311A7D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0285-834D-9E48-9B89-81FCC869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3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80AE7-8173-3B4F-B26D-C8E42311A7D0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F0285-834D-9E48-9B89-81FCC869B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6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4187"/>
            <a:ext cx="9144000" cy="1116106"/>
          </a:xfrm>
        </p:spPr>
        <p:txBody>
          <a:bodyPr/>
          <a:lstStyle/>
          <a:p>
            <a:r>
              <a:rPr lang="en-US" sz="2400" dirty="0" smtClean="0"/>
              <a:t>Global supply chains: inherently detrimental to </a:t>
            </a:r>
            <a:br>
              <a:rPr lang="en-US" sz="2400" dirty="0" smtClean="0"/>
            </a:br>
            <a:r>
              <a:rPr lang="en-US" sz="2400" dirty="0" smtClean="0"/>
              <a:t>good labor rights and good human rights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216"/>
            <a:ext cx="9143999" cy="581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5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528"/>
            <a:ext cx="8229600" cy="10607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haracteristics </a:t>
            </a:r>
            <a:r>
              <a:rPr lang="en-US" dirty="0"/>
              <a:t>of global supply chains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560872"/>
              </p:ext>
            </p:extLst>
          </p:nvPr>
        </p:nvGraphicFramePr>
        <p:xfrm>
          <a:off x="457200" y="1370209"/>
          <a:ext cx="8229600" cy="43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8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935" y="5081258"/>
            <a:ext cx="7190154" cy="566738"/>
          </a:xfrm>
        </p:spPr>
        <p:txBody>
          <a:bodyPr>
            <a:noAutofit/>
          </a:bodyPr>
          <a:lstStyle/>
          <a:p>
            <a:r>
              <a:rPr lang="en-US" sz="3600" dirty="0" smtClean="0"/>
              <a:t>Gender based violence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8935" y="5675096"/>
            <a:ext cx="7190154" cy="849642"/>
          </a:xfrm>
        </p:spPr>
        <p:txBody>
          <a:bodyPr>
            <a:noAutofit/>
          </a:bodyPr>
          <a:lstStyle/>
          <a:p>
            <a:r>
              <a:rPr lang="en-US" sz="2800" dirty="0" smtClean="0"/>
              <a:t>Why does this problem persist? What </a:t>
            </a:r>
            <a:r>
              <a:rPr lang="en-US" sz="2800" dirty="0" smtClean="0"/>
              <a:t>we do </a:t>
            </a:r>
            <a:r>
              <a:rPr lang="en-US" sz="2800" dirty="0" smtClean="0"/>
              <a:t>about it?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779" b="7779"/>
          <a:stretch>
            <a:fillRect/>
          </a:stretch>
        </p:blipFill>
        <p:spPr>
          <a:xfrm>
            <a:off x="0" y="0"/>
            <a:ext cx="9144000" cy="5081258"/>
          </a:xfrm>
        </p:spPr>
      </p:pic>
    </p:spTree>
    <p:extLst>
      <p:ext uri="{BB962C8B-B14F-4D97-AF65-F5344CB8AC3E}">
        <p14:creationId xmlns:p14="http://schemas.microsoft.com/office/powerpoint/2010/main" val="288568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I</a:t>
            </a:r>
            <a:r>
              <a:rPr lang="en-US" sz="2800" dirty="0" smtClean="0"/>
              <a:t>nterventions </a:t>
            </a:r>
            <a:r>
              <a:rPr lang="en-US" sz="2800" dirty="0" smtClean="0"/>
              <a:t>necessary to combat GBV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40571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Hold apparel brands and retailers jointly responsible for risk factors for violence</a:t>
            </a:r>
          </a:p>
          <a:p>
            <a:r>
              <a:rPr lang="en-US" dirty="0" smtClean="0"/>
              <a:t>Stable relationships with suppliers</a:t>
            </a:r>
          </a:p>
          <a:p>
            <a:r>
              <a:rPr lang="en-US" dirty="0"/>
              <a:t>C</a:t>
            </a:r>
            <a:r>
              <a:rPr lang="en-US" dirty="0" smtClean="0"/>
              <a:t>hallenge </a:t>
            </a:r>
            <a:r>
              <a:rPr lang="en-US" dirty="0" smtClean="0"/>
              <a:t>the concentration of women workers in subordinate roles</a:t>
            </a:r>
          </a:p>
          <a:p>
            <a:r>
              <a:rPr lang="en-US" dirty="0" smtClean="0"/>
              <a:t>Address gendered cultures of impunity for workplace violence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Need </a:t>
            </a:r>
            <a:r>
              <a:rPr lang="en-US" dirty="0" smtClean="0"/>
              <a:t>the combined </a:t>
            </a:r>
            <a:r>
              <a:rPr lang="en-US" dirty="0" smtClean="0"/>
              <a:t>strength of enforceable brand agreements and accountability located in the leadership of female garment workers and their trade unions.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143000"/>
            <a:ext cx="4495800" cy="529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6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103</Words>
  <Application>Microsoft Macintosh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Global supply chains: inherently detrimental to  good labor rights and good human rights</vt:lpstr>
      <vt:lpstr>Characteristics of global supply chains</vt:lpstr>
      <vt:lpstr>Gender based violence</vt:lpstr>
      <vt:lpstr>Interventions necessary to combat GBV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supply chains: inherently detrimental to  good labor rights and good human rights</dc:title>
  <dc:creator>Sanchita Saxena</dc:creator>
  <cp:lastModifiedBy>Sanchita Saxena</cp:lastModifiedBy>
  <cp:revision>1</cp:revision>
  <dcterms:created xsi:type="dcterms:W3CDTF">2022-03-23T23:38:05Z</dcterms:created>
  <dcterms:modified xsi:type="dcterms:W3CDTF">2022-03-23T23:44:28Z</dcterms:modified>
</cp:coreProperties>
</file>