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1" r:id="rId2"/>
    <p:sldId id="282" r:id="rId3"/>
    <p:sldId id="257" r:id="rId4"/>
    <p:sldId id="273" r:id="rId5"/>
    <p:sldId id="260" r:id="rId6"/>
    <p:sldId id="275" r:id="rId7"/>
    <p:sldId id="280" r:id="rId8"/>
    <p:sldId id="284" r:id="rId9"/>
    <p:sldId id="274" r:id="rId10"/>
    <p:sldId id="276" r:id="rId11"/>
    <p:sldId id="261" r:id="rId12"/>
    <p:sldId id="277" r:id="rId13"/>
    <p:sldId id="268" r:id="rId14"/>
    <p:sldId id="266" r:id="rId15"/>
    <p:sldId id="287" r:id="rId16"/>
  </p:sldIdLst>
  <p:sldSz cx="9144000" cy="6858000" type="screen4x3"/>
  <p:notesSz cx="70104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aximized">
    <p:restoredLeft sz="15620"/>
    <p:restoredTop sz="87458" autoAdjust="0"/>
  </p:normalViewPr>
  <p:slideViewPr>
    <p:cSldViewPr>
      <p:cViewPr varScale="1">
        <p:scale>
          <a:sx n="63" d="100"/>
          <a:sy n="63" d="100"/>
        </p:scale>
        <p:origin x="-100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502" y="-108"/>
      </p:cViewPr>
      <p:guideLst>
        <p:guide orient="horz" pos="2952"/>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8313"/>
          </a:xfrm>
          <a:prstGeom prst="rect">
            <a:avLst/>
          </a:prstGeom>
        </p:spPr>
        <p:txBody>
          <a:bodyPr vert="horz" lIns="91440" tIns="45720" rIns="91440" bIns="45720" rtlCol="0"/>
          <a:lstStyle>
            <a:lvl1pPr algn="r">
              <a:defRPr sz="1200"/>
            </a:lvl1pPr>
          </a:lstStyle>
          <a:p>
            <a:fld id="{E5401891-3ECF-45C5-8478-B2D5573D0F8B}" type="datetimeFigureOut">
              <a:rPr lang="en-US" smtClean="0"/>
              <a:pPr/>
              <a:t>7/24/2012</a:t>
            </a:fld>
            <a:endParaRPr lang="en-US"/>
          </a:p>
        </p:txBody>
      </p:sp>
      <p:sp>
        <p:nvSpPr>
          <p:cNvPr id="4" name="Footer Placeholder 3"/>
          <p:cNvSpPr>
            <a:spLocks noGrp="1"/>
          </p:cNvSpPr>
          <p:nvPr>
            <p:ph type="ftr" sz="quarter" idx="2"/>
          </p:nvPr>
        </p:nvSpPr>
        <p:spPr>
          <a:xfrm>
            <a:off x="0" y="8902700"/>
            <a:ext cx="3038475"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902700"/>
            <a:ext cx="3038475" cy="468313"/>
          </a:xfrm>
          <a:prstGeom prst="rect">
            <a:avLst/>
          </a:prstGeom>
        </p:spPr>
        <p:txBody>
          <a:bodyPr vert="horz" lIns="91440" tIns="45720" rIns="91440" bIns="45720" rtlCol="0" anchor="b"/>
          <a:lstStyle>
            <a:lvl1pPr algn="r">
              <a:defRPr sz="1200"/>
            </a:lvl1pPr>
          </a:lstStyle>
          <a:p>
            <a:fld id="{8CB98EBE-D783-4A78-A49E-0627955187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8630"/>
          </a:xfrm>
          <a:prstGeom prst="rect">
            <a:avLst/>
          </a:prstGeom>
        </p:spPr>
        <p:txBody>
          <a:bodyPr vert="horz" lIns="93616" tIns="46808" rIns="93616" bIns="46808" rtlCol="0"/>
          <a:lstStyle>
            <a:lvl1pPr algn="l">
              <a:defRPr sz="1200"/>
            </a:lvl1pPr>
          </a:lstStyle>
          <a:p>
            <a:endParaRPr lang="en-US"/>
          </a:p>
        </p:txBody>
      </p:sp>
      <p:sp>
        <p:nvSpPr>
          <p:cNvPr id="3" name="Date Placeholder 2"/>
          <p:cNvSpPr>
            <a:spLocks noGrp="1"/>
          </p:cNvSpPr>
          <p:nvPr>
            <p:ph type="dt" idx="1"/>
          </p:nvPr>
        </p:nvSpPr>
        <p:spPr>
          <a:xfrm>
            <a:off x="3970938" y="0"/>
            <a:ext cx="3037840" cy="468630"/>
          </a:xfrm>
          <a:prstGeom prst="rect">
            <a:avLst/>
          </a:prstGeom>
        </p:spPr>
        <p:txBody>
          <a:bodyPr vert="horz" lIns="93616" tIns="46808" rIns="93616" bIns="46808" rtlCol="0"/>
          <a:lstStyle>
            <a:lvl1pPr algn="r">
              <a:defRPr sz="1200"/>
            </a:lvl1pPr>
          </a:lstStyle>
          <a:p>
            <a:fld id="{EE0BF66C-4D90-4283-B856-39EC18C18884}" type="datetimeFigureOut">
              <a:rPr lang="en-US" smtClean="0"/>
              <a:pPr/>
              <a:t>7/24/2012</a:t>
            </a:fld>
            <a:endParaRPr lang="en-US"/>
          </a:p>
        </p:txBody>
      </p:sp>
      <p:sp>
        <p:nvSpPr>
          <p:cNvPr id="4" name="Slide Image Placeholder 3"/>
          <p:cNvSpPr>
            <a:spLocks noGrp="1" noRot="1" noChangeAspect="1"/>
          </p:cNvSpPr>
          <p:nvPr>
            <p:ph type="sldImg" idx="2"/>
          </p:nvPr>
        </p:nvSpPr>
        <p:spPr>
          <a:xfrm>
            <a:off x="1162050" y="703263"/>
            <a:ext cx="4686300" cy="3514725"/>
          </a:xfrm>
          <a:prstGeom prst="rect">
            <a:avLst/>
          </a:prstGeom>
          <a:noFill/>
          <a:ln w="12700">
            <a:solidFill>
              <a:prstClr val="black"/>
            </a:solidFill>
          </a:ln>
        </p:spPr>
        <p:txBody>
          <a:bodyPr vert="horz" lIns="93616" tIns="46808" rIns="93616" bIns="46808" rtlCol="0" anchor="ctr"/>
          <a:lstStyle/>
          <a:p>
            <a:endParaRPr lang="en-US"/>
          </a:p>
        </p:txBody>
      </p:sp>
      <p:sp>
        <p:nvSpPr>
          <p:cNvPr id="5" name="Notes Placeholder 4"/>
          <p:cNvSpPr>
            <a:spLocks noGrp="1"/>
          </p:cNvSpPr>
          <p:nvPr>
            <p:ph type="body" sz="quarter" idx="3"/>
          </p:nvPr>
        </p:nvSpPr>
        <p:spPr>
          <a:xfrm>
            <a:off x="701040" y="4451985"/>
            <a:ext cx="5608320" cy="4217670"/>
          </a:xfrm>
          <a:prstGeom prst="rect">
            <a:avLst/>
          </a:prstGeom>
        </p:spPr>
        <p:txBody>
          <a:bodyPr vert="horz" lIns="93616" tIns="46808" rIns="93616" bIns="468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37840" cy="468630"/>
          </a:xfrm>
          <a:prstGeom prst="rect">
            <a:avLst/>
          </a:prstGeom>
        </p:spPr>
        <p:txBody>
          <a:bodyPr vert="horz" lIns="93616" tIns="46808" rIns="93616" bIns="4680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902343"/>
            <a:ext cx="3037840" cy="468630"/>
          </a:xfrm>
          <a:prstGeom prst="rect">
            <a:avLst/>
          </a:prstGeom>
        </p:spPr>
        <p:txBody>
          <a:bodyPr vert="horz" lIns="93616" tIns="46808" rIns="93616" bIns="46808" rtlCol="0" anchor="b"/>
          <a:lstStyle>
            <a:lvl1pPr algn="r">
              <a:defRPr sz="1200"/>
            </a:lvl1pPr>
          </a:lstStyle>
          <a:p>
            <a:fld id="{8AE9E0F5-3CBF-4D30-B9D6-973AF16A57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0CB4912-FE62-4D25-9233-83DAB3274814}" type="slidenum">
              <a:rPr lang="en-US">
                <a:latin typeface="Arial" pitchFamily="34" charset="0"/>
              </a:rPr>
              <a:pPr/>
              <a:t>1</a:t>
            </a:fld>
            <a:endParaRPr lang="en-US">
              <a:latin typeface="Arial" pitchFamily="34" charset="0"/>
            </a:endParaRPr>
          </a:p>
        </p:txBody>
      </p:sp>
      <p:sp>
        <p:nvSpPr>
          <p:cNvPr id="31747" name="Rectangle 2"/>
          <p:cNvSpPr>
            <a:spLocks noGrp="1" noRot="1" noChangeAspect="1" noChangeArrowheads="1" noTextEdit="1"/>
          </p:cNvSpPr>
          <p:nvPr>
            <p:ph type="sldImg"/>
          </p:nvPr>
        </p:nvSpPr>
        <p:spPr>
          <a:xfrm>
            <a:off x="1171575" y="709613"/>
            <a:ext cx="4667250" cy="3500437"/>
          </a:xfrm>
          <a:ln/>
        </p:spPr>
      </p:sp>
      <p:sp>
        <p:nvSpPr>
          <p:cNvPr id="31748" name="Rectangle 3"/>
          <p:cNvSpPr>
            <a:spLocks noGrp="1" noChangeArrowheads="1"/>
          </p:cNvSpPr>
          <p:nvPr>
            <p:ph type="body" idx="1"/>
          </p:nvPr>
        </p:nvSpPr>
        <p:spPr>
          <a:xfrm>
            <a:off x="934720" y="4450359"/>
            <a:ext cx="5140960" cy="4219297"/>
          </a:xfrm>
          <a:noFill/>
          <a:ln/>
        </p:spPr>
        <p:txBody>
          <a:bodyPr/>
          <a:lstStyle/>
          <a:p>
            <a:pPr algn="l"/>
            <a:r>
              <a:rPr lang="en-US" sz="3200" b="1" dirty="0" smtClean="0"/>
              <a:t>Enrolling Committed Students, Shaping Expectations</a:t>
            </a:r>
            <a:r>
              <a:rPr lang="en-US" sz="3200" b="1" baseline="0" dirty="0" smtClean="0"/>
              <a:t> </a:t>
            </a:r>
            <a:r>
              <a:rPr lang="en-US" sz="3200" b="1" dirty="0" smtClean="0"/>
              <a:t>and Raising the Performance Bar</a:t>
            </a:r>
          </a:p>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46076"/>
            <a:ext cx="4495800" cy="3371850"/>
          </a:xfrm>
        </p:spPr>
      </p:sp>
      <p:sp>
        <p:nvSpPr>
          <p:cNvPr id="3" name="Notes Placeholder 2"/>
          <p:cNvSpPr>
            <a:spLocks noGrp="1"/>
          </p:cNvSpPr>
          <p:nvPr>
            <p:ph type="body" idx="1"/>
          </p:nvPr>
        </p:nvSpPr>
        <p:spPr>
          <a:xfrm>
            <a:off x="609600" y="4000500"/>
            <a:ext cx="5699760" cy="4669155"/>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Cold Calls And Consequences</a:t>
            </a:r>
          </a:p>
          <a:p>
            <a:endParaRPr lang="en-US" sz="2000" dirty="0" smtClean="0"/>
          </a:p>
          <a:p>
            <a:r>
              <a:rPr lang="en-US" sz="2000" b="1" dirty="0" smtClean="0"/>
              <a:t>You can’t change what you can’t measure!!!!</a:t>
            </a:r>
          </a:p>
          <a:p>
            <a:endParaRPr lang="en-US" sz="2000" b="1" dirty="0" smtClean="0"/>
          </a:p>
          <a:p>
            <a:r>
              <a:rPr lang="en-US" sz="2000" b="1" dirty="0" smtClean="0"/>
              <a:t>Outline the cold</a:t>
            </a:r>
            <a:r>
              <a:rPr lang="en-US" sz="2000" b="1" baseline="0" dirty="0" smtClean="0"/>
              <a:t> call questions to cover reading material in advance – allows me to know that they got it and I do not have to repeat the same material in class- great trick</a:t>
            </a: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Everybody uses cold calls so what is different than some in my class is what  happens if the student is not prepared. </a:t>
            </a:r>
          </a:p>
          <a:p>
            <a:endParaRPr lang="en-US" sz="2000" b="1" dirty="0"/>
          </a:p>
        </p:txBody>
      </p:sp>
      <p:sp>
        <p:nvSpPr>
          <p:cNvPr id="4" name="Slide Number Placeholder 3"/>
          <p:cNvSpPr>
            <a:spLocks noGrp="1"/>
          </p:cNvSpPr>
          <p:nvPr>
            <p:ph type="sldNum" sz="quarter" idx="10"/>
          </p:nvPr>
        </p:nvSpPr>
        <p:spPr/>
        <p:txBody>
          <a:bodyPr/>
          <a:lstStyle/>
          <a:p>
            <a:fld id="{8AE9E0F5-3CBF-4D30-B9D6-973AF16A57E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r>
              <a:rPr lang="en-US" sz="2000" b="1" u="none" dirty="0" smtClean="0"/>
              <a:t>Not A Correspondence Class… Google site for all questions</a:t>
            </a:r>
          </a:p>
          <a:p>
            <a:endParaRPr lang="en-US" sz="2000" b="1"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u="none" dirty="0" smtClean="0"/>
              <a:t>No Such Thing As A Late Assignment:  F grade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u="non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u="none" dirty="0" smtClean="0"/>
              <a:t>No Computers or Cell Phones    </a:t>
            </a:r>
          </a:p>
          <a:p>
            <a:endParaRPr lang="en-US" sz="2000" b="1" u="none" dirty="0" smtClean="0"/>
          </a:p>
          <a:p>
            <a:endParaRPr lang="en-US" sz="2000" b="1" u="none" dirty="0" smtClean="0"/>
          </a:p>
          <a:p>
            <a:r>
              <a:rPr lang="en-US" sz="2000" b="1" u="none" dirty="0" smtClean="0"/>
              <a:t>Attendance Required…        </a:t>
            </a:r>
          </a:p>
          <a:p>
            <a:endParaRPr lang="en-US" sz="2000" b="1" u="none" dirty="0" smtClean="0"/>
          </a:p>
          <a:p>
            <a:endParaRPr lang="en-US" sz="2000" b="1" u="none" dirty="0" smtClean="0"/>
          </a:p>
          <a:p>
            <a:r>
              <a:rPr lang="en-US" sz="2000" b="1" u="none" dirty="0" smtClean="0"/>
              <a:t>Be On Time…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l"/>
            <a:r>
              <a:rPr lang="en-US" sz="1200" b="1" dirty="0" smtClean="0"/>
              <a:t>Training in the Real World Atmosphere …</a:t>
            </a:r>
          </a:p>
          <a:p>
            <a:pPr algn="l"/>
            <a:endParaRPr lang="en-US" sz="1200" b="1" dirty="0" smtClean="0"/>
          </a:p>
          <a:p>
            <a:pPr algn="l"/>
            <a:r>
              <a:rPr lang="en-US" sz="1200" b="1" dirty="0" smtClean="0"/>
              <a:t>Instructive Board Room Level  Tension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b="1" u="sng" dirty="0" smtClean="0"/>
              <a:t>Editorial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Conflict at Haas</a:t>
            </a:r>
            <a:r>
              <a:rPr lang="en-US" b="1" dirty="0" smtClean="0"/>
              <a:t>…</a:t>
            </a:r>
            <a:r>
              <a:rPr lang="en-US" b="1" u="sng"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This  style of active interrogation and free for all  argument is not often experienced  in the Haas environment.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Students seem uncomfortable in navigating a seemingly "aggressive" atmosphere.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Hence we give them  some practice at real world disputes involving big money and huge stakes.</a:t>
            </a:r>
          </a:p>
          <a:p>
            <a:endParaRPr lang="en-US" dirty="0"/>
          </a:p>
        </p:txBody>
      </p:sp>
      <p:sp>
        <p:nvSpPr>
          <p:cNvPr id="4" name="Slide Number Placeholder 3"/>
          <p:cNvSpPr>
            <a:spLocks noGrp="1"/>
          </p:cNvSpPr>
          <p:nvPr>
            <p:ph type="sldNum" sz="quarter" idx="10"/>
          </p:nvPr>
        </p:nvSpPr>
        <p:spPr/>
        <p:txBody>
          <a:bodyPr/>
          <a:lstStyle/>
          <a:p>
            <a:fld id="{8AE9E0F5-3CBF-4D30-B9D6-973AF16A57E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63638" y="703263"/>
            <a:ext cx="3582302" cy="2687637"/>
          </a:xfrm>
          <a:ln/>
        </p:spPr>
      </p:sp>
      <p:sp>
        <p:nvSpPr>
          <p:cNvPr id="129027" name="Rectangle 3"/>
          <p:cNvSpPr>
            <a:spLocks noGrp="1" noChangeArrowheads="1"/>
          </p:cNvSpPr>
          <p:nvPr>
            <p:ph type="body" idx="1"/>
          </p:nvPr>
        </p:nvSpPr>
        <p:spPr>
          <a:xfrm>
            <a:off x="685800" y="3619500"/>
            <a:ext cx="6019800" cy="4724400"/>
          </a:xfrm>
          <a:noFill/>
          <a:ln/>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Bring up past insightful observations about the classes- electives are</a:t>
            </a:r>
            <a:r>
              <a:rPr lang="en-US" sz="2000" b="1" baseline="0" dirty="0" smtClean="0"/>
              <a:t> a choice help the student make the right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Professor Too Tough On Students In Front Of Peers</a:t>
            </a:r>
          </a:p>
          <a:p>
            <a:r>
              <a:rPr lang="en-US" sz="2000" dirty="0" smtClean="0"/>
              <a:t> </a:t>
            </a:r>
          </a:p>
          <a:p>
            <a:r>
              <a:rPr lang="en-US" sz="2000" b="1" dirty="0" smtClean="0"/>
              <a:t>“Embarrassing students who were not prepared was not necessary” (2008)</a:t>
            </a:r>
          </a:p>
          <a:p>
            <a:endParaRPr lang="en-US" sz="3200" b="1" dirty="0" smtClean="0"/>
          </a:p>
          <a:p>
            <a:r>
              <a:rPr lang="en-US" sz="3200" b="1" dirty="0" smtClean="0"/>
              <a:t>Don’t defend but</a:t>
            </a:r>
            <a:r>
              <a:rPr lang="en-US" sz="3200" b="1" baseline="0" dirty="0" smtClean="0"/>
              <a:t> inform the student as to what to expect !</a:t>
            </a:r>
            <a:endParaRPr lang="en-US" sz="3200" b="1"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True</a:t>
            </a:r>
            <a:r>
              <a:rPr lang="en-US" sz="3200" b="1" baseline="0" dirty="0" smtClean="0"/>
              <a:t> we offer little or no</a:t>
            </a:r>
          </a:p>
          <a:p>
            <a:pPr marL="0" marR="0" indent="0" algn="l" defTabSz="914400" rtl="0" eaLnBrk="1" fontAlgn="auto" latinLnBrk="0" hangingPunct="1">
              <a:lnSpc>
                <a:spcPct val="100000"/>
              </a:lnSpc>
              <a:spcBef>
                <a:spcPts val="0"/>
              </a:spcBef>
              <a:spcAft>
                <a:spcPts val="0"/>
              </a:spcAft>
              <a:buClrTx/>
              <a:buSzTx/>
              <a:buFontTx/>
              <a:buNone/>
              <a:tabLst/>
              <a:defRPr/>
            </a:pPr>
            <a:r>
              <a:rPr lang="en-US" sz="3200" b="1" baseline="0" dirty="0" smtClean="0"/>
              <a:t> hints on how to tackle cases- 	that is on you</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endParaRPr lang="en-US" sz="1800" b="1" dirty="0" smtClean="0"/>
          </a:p>
          <a:p>
            <a:r>
              <a:rPr lang="en-US" sz="2000" b="1" dirty="0" smtClean="0"/>
              <a:t>Don’t defend but</a:t>
            </a:r>
            <a:r>
              <a:rPr lang="en-US" sz="2000" b="1" baseline="0" dirty="0" smtClean="0"/>
              <a:t> inform the student as to what to expect !</a:t>
            </a:r>
            <a:endParaRPr lang="en-US" sz="2000" b="1" dirty="0" smtClean="0"/>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0"/>
            <a:ext cx="3074988" cy="2306638"/>
          </a:xfrm>
        </p:spPr>
      </p:sp>
      <p:sp>
        <p:nvSpPr>
          <p:cNvPr id="3" name="Notes Placeholder 2"/>
          <p:cNvSpPr>
            <a:spLocks noGrp="1"/>
          </p:cNvSpPr>
          <p:nvPr>
            <p:ph type="body" idx="1"/>
          </p:nvPr>
        </p:nvSpPr>
        <p:spPr>
          <a:xfrm>
            <a:off x="304800" y="2705100"/>
            <a:ext cx="6400800" cy="5105400"/>
          </a:xfrm>
        </p:spPr>
        <p:txBody>
          <a:bodyPr>
            <a:normAutofit fontScale="92500" lnSpcReduction="20000"/>
          </a:bodyPr>
          <a:lstStyle/>
          <a:p>
            <a:pPr>
              <a:buFont typeface="Wingdings" pitchFamily="2" charset="2"/>
              <a:buChar char="ü"/>
            </a:pPr>
            <a:r>
              <a:rPr lang="en-US" sz="2400" b="1" dirty="0" smtClean="0"/>
              <a:t>Second Language and Shyness: </a:t>
            </a:r>
            <a:r>
              <a:rPr lang="en-US" sz="2400" dirty="0" smtClean="0"/>
              <a:t>If participation is mandatory environment you must have a strategy to engage the awkward</a:t>
            </a:r>
          </a:p>
          <a:p>
            <a:pPr>
              <a:buFont typeface="Wingdings" pitchFamily="2" charset="2"/>
              <a:buChar char="ü"/>
            </a:pPr>
            <a:r>
              <a:rPr lang="en-US" sz="2400" dirty="0" smtClean="0"/>
              <a:t>Team Meeting To Help</a:t>
            </a:r>
          </a:p>
          <a:p>
            <a:pPr>
              <a:buFont typeface="Wingdings" pitchFamily="2" charset="2"/>
              <a:buChar char="ü"/>
            </a:pPr>
            <a:r>
              <a:rPr lang="en-US" sz="2400" dirty="0" smtClean="0"/>
              <a:t>Pre Assign</a:t>
            </a:r>
            <a:r>
              <a:rPr lang="en-US" sz="2400" baseline="0" dirty="0" smtClean="0"/>
              <a:t> Roles</a:t>
            </a:r>
          </a:p>
          <a:p>
            <a:pPr>
              <a:buFont typeface="Wingdings" pitchFamily="2" charset="2"/>
              <a:buChar char="ü"/>
            </a:pPr>
            <a:r>
              <a:rPr lang="en-US" sz="2400" baseline="0" dirty="0" smtClean="0"/>
              <a:t>Interrupter   </a:t>
            </a:r>
          </a:p>
          <a:p>
            <a:pPr>
              <a:buFont typeface="Wingdings" pitchFamily="2" charset="2"/>
              <a:buChar char="ü"/>
            </a:pPr>
            <a:r>
              <a:rPr lang="en-US" sz="2400" baseline="0" dirty="0" smtClean="0"/>
              <a:t>Big Appreciation but this is a American University they chose</a:t>
            </a:r>
            <a:endParaRPr lang="en-US" sz="2400" dirty="0" smtClean="0"/>
          </a:p>
          <a:p>
            <a:pPr>
              <a:buFont typeface="Wingdings" pitchFamily="2" charset="2"/>
              <a:buChar char="ü"/>
            </a:pPr>
            <a:endParaRPr lang="en-US" sz="2400" dirty="0" smtClean="0"/>
          </a:p>
          <a:p>
            <a:pPr>
              <a:buFont typeface="Wingdings" pitchFamily="2" charset="2"/>
              <a:buChar char="ü"/>
            </a:pPr>
            <a:r>
              <a:rPr lang="en-US" sz="2400" b="1" dirty="0" smtClean="0"/>
              <a:t>Lazy Or Over Committed: </a:t>
            </a:r>
            <a:r>
              <a:rPr lang="en-US" sz="2400" dirty="0" smtClean="0"/>
              <a:t>Question premises and hold  periodic performance reviews… </a:t>
            </a:r>
          </a:p>
          <a:p>
            <a:pPr lvl="1">
              <a:buFont typeface="Arial" pitchFamily="34" charset="0"/>
              <a:buChar char="•"/>
            </a:pPr>
            <a:r>
              <a:rPr lang="en-US" dirty="0" smtClean="0"/>
              <a:t>What am I not doing to get your best? Take the hit </a:t>
            </a:r>
          </a:p>
          <a:p>
            <a:pPr lvl="1">
              <a:buFont typeface="Arial" pitchFamily="34" charset="0"/>
              <a:buChar char="•"/>
            </a:pPr>
            <a:r>
              <a:rPr lang="en-US" dirty="0" smtClean="0"/>
              <a:t>they must know that you know</a:t>
            </a:r>
          </a:p>
          <a:p>
            <a:pPr lvl="1">
              <a:buFont typeface="Arial" pitchFamily="34" charset="0"/>
              <a:buChar char="•"/>
            </a:pPr>
            <a:r>
              <a:rPr lang="en-US" dirty="0" smtClean="0"/>
              <a:t>We do give C’s and D’s and will fail you</a:t>
            </a:r>
          </a:p>
          <a:p>
            <a:pPr>
              <a:buFont typeface="Wingdings" pitchFamily="2" charset="2"/>
              <a:buChar char="ü"/>
            </a:pPr>
            <a:endParaRPr lang="en-US" sz="2400" dirty="0" smtClean="0"/>
          </a:p>
          <a:p>
            <a:pPr>
              <a:buFont typeface="Wingdings" pitchFamily="2" charset="2"/>
              <a:buChar char="ü"/>
            </a:pPr>
            <a:r>
              <a:rPr lang="en-US" sz="2400" b="1" dirty="0" smtClean="0"/>
              <a:t>Admissions Booboo: </a:t>
            </a:r>
            <a:r>
              <a:rPr lang="en-US" sz="2400" dirty="0" smtClean="0"/>
              <a:t>If it is not there it is not there- choice to run at the mean or the best or sink to the lowest level of  competency- make a clear choice in your approach</a:t>
            </a:r>
            <a:endParaRPr lang="en-US" dirty="0"/>
          </a:p>
        </p:txBody>
      </p:sp>
      <p:sp>
        <p:nvSpPr>
          <p:cNvPr id="4" name="Slide Number Placeholder 3"/>
          <p:cNvSpPr>
            <a:spLocks noGrp="1"/>
          </p:cNvSpPr>
          <p:nvPr>
            <p:ph type="sldNum" sz="quarter" idx="10"/>
          </p:nvPr>
        </p:nvSpPr>
        <p:spPr/>
        <p:txBody>
          <a:bodyPr/>
          <a:lstStyle/>
          <a:p>
            <a:fld id="{8AE9E0F5-3CBF-4D30-B9D6-973AF16A57E1}"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1"/>
            <a:ext cx="2895600" cy="2171700"/>
          </a:xfrm>
        </p:spPr>
      </p:sp>
      <p:sp>
        <p:nvSpPr>
          <p:cNvPr id="3" name="Notes Placeholder 2"/>
          <p:cNvSpPr>
            <a:spLocks noGrp="1"/>
          </p:cNvSpPr>
          <p:nvPr>
            <p:ph type="body" idx="1"/>
          </p:nvPr>
        </p:nvSpPr>
        <p:spPr>
          <a:xfrm>
            <a:off x="0" y="2324100"/>
            <a:ext cx="7010400" cy="6096000"/>
          </a:xfrm>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b="1" dirty="0" smtClean="0"/>
              <a:t>Major Premises behind my approach and limitations to the application of</a:t>
            </a:r>
            <a:r>
              <a:rPr lang="en-US" sz="2500" b="1" baseline="0" dirty="0" smtClean="0"/>
              <a:t> </a:t>
            </a:r>
            <a:r>
              <a:rPr lang="en-US" sz="2500" b="1" dirty="0" smtClean="0"/>
              <a:t>to my approach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Want a friend buy a dog. Respect comes from delivering value in the classroom… My reputation for</a:t>
            </a:r>
            <a:r>
              <a:rPr lang="en-US" sz="2000" b="1" baseline="0" dirty="0" smtClean="0">
                <a:solidFill>
                  <a:schemeClr val="tx1"/>
                </a:solidFill>
              </a:rPr>
              <a:t> tough love is well deserved</a:t>
            </a:r>
            <a:endParaRPr lang="en-US" sz="2000" b="1" dirty="0" smtClean="0">
              <a:solidFill>
                <a:schemeClr val="tx1"/>
              </a:solidFill>
            </a:endParaRPr>
          </a:p>
          <a:p>
            <a:pPr indent="-342900"/>
            <a:endParaRPr lang="en-US" sz="2000" dirty="0" smtClean="0">
              <a:solidFill>
                <a:schemeClr val="tx1"/>
              </a:solidFill>
            </a:endParaRPr>
          </a:p>
          <a:p>
            <a:pPr indent="-342900"/>
            <a:r>
              <a:rPr lang="en-US" sz="2000" b="1" dirty="0" smtClean="0">
                <a:solidFill>
                  <a:schemeClr val="tx1"/>
                </a:solidFill>
              </a:rPr>
              <a:t>The  first class is the only time where  this works… advance of drop date </a:t>
            </a:r>
          </a:p>
          <a:p>
            <a:pPr lvl="1" indent="-342900">
              <a:buFont typeface="Arial" pitchFamily="34" charset="0"/>
              <a:buChar char="•"/>
            </a:pPr>
            <a:r>
              <a:rPr lang="en-US" sz="2000" dirty="0" smtClean="0">
                <a:solidFill>
                  <a:schemeClr val="tx1"/>
                </a:solidFill>
              </a:rPr>
              <a:t>course expectations  are shaped</a:t>
            </a:r>
          </a:p>
          <a:p>
            <a:pPr lvl="1" indent="-342900">
              <a:buFont typeface="Arial" pitchFamily="34" charset="0"/>
              <a:buChar char="•"/>
            </a:pPr>
            <a:r>
              <a:rPr lang="en-US" sz="2000" dirty="0" smtClean="0">
                <a:solidFill>
                  <a:schemeClr val="tx1"/>
                </a:solidFill>
              </a:rPr>
              <a:t>conditions are agreed to</a:t>
            </a:r>
          </a:p>
          <a:p>
            <a:pPr lvl="1" indent="-342900">
              <a:buFont typeface="Arial" pitchFamily="34" charset="0"/>
              <a:buChar char="•"/>
            </a:pPr>
            <a:r>
              <a:rPr lang="en-US" sz="2000" dirty="0" smtClean="0">
                <a:solidFill>
                  <a:schemeClr val="tx1"/>
                </a:solidFill>
              </a:rPr>
              <a:t>student decides to enroll or opt out for another course</a:t>
            </a:r>
          </a:p>
          <a:p>
            <a:pPr indent="-342900"/>
            <a:r>
              <a:rPr lang="en-US" sz="2000" dirty="0" smtClean="0">
                <a:solidFill>
                  <a:schemeClr val="tx1"/>
                </a:solidFill>
              </a:rPr>
              <a:t>	</a:t>
            </a:r>
          </a:p>
          <a:p>
            <a:pPr indent="-342900"/>
            <a:r>
              <a:rPr lang="en-US" sz="2000" b="1" dirty="0" smtClean="0">
                <a:solidFill>
                  <a:schemeClr val="tx1"/>
                </a:solidFill>
              </a:rPr>
              <a:t>A time for candor and clarity as my course is not for everybody</a:t>
            </a:r>
          </a:p>
          <a:p>
            <a:pPr indent="-342900"/>
            <a:endParaRPr lang="en-US" sz="2000" dirty="0" smtClean="0">
              <a:solidFill>
                <a:schemeClr val="tx1"/>
              </a:solidFill>
            </a:endParaRPr>
          </a:p>
          <a:p>
            <a:pPr indent="-342900"/>
            <a:r>
              <a:rPr lang="en-US" sz="2000" b="1" dirty="0" smtClean="0">
                <a:solidFill>
                  <a:schemeClr val="tx1"/>
                </a:solidFill>
              </a:rPr>
              <a:t>The vast majority of  Hass students crave to be challenged: they have invested</a:t>
            </a:r>
            <a:r>
              <a:rPr lang="en-US" sz="2000" b="1" baseline="0" dirty="0" smtClean="0">
                <a:solidFill>
                  <a:schemeClr val="tx1"/>
                </a:solidFill>
              </a:rPr>
              <a:t> in ay cases there life savings to learn as much as they can to further there careers</a:t>
            </a:r>
            <a:endParaRPr lang="en-US"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tx1"/>
              </a:solidFill>
            </a:endParaRPr>
          </a:p>
          <a:p>
            <a:pPr indent="-342900"/>
            <a:r>
              <a:rPr lang="en-US" sz="2000" b="1" dirty="0" smtClean="0">
                <a:solidFill>
                  <a:schemeClr val="tx1"/>
                </a:solidFill>
              </a:rPr>
              <a:t>A minority of underachievers or poorly motivated students … and can</a:t>
            </a:r>
            <a:r>
              <a:rPr lang="en-US" sz="2000" b="1" baseline="0" dirty="0" smtClean="0">
                <a:solidFill>
                  <a:schemeClr val="tx1"/>
                </a:solidFill>
              </a:rPr>
              <a:t> find easy courses without my help</a:t>
            </a:r>
          </a:p>
          <a:p>
            <a:pPr indent="-342900"/>
            <a:endParaRPr lang="en-US" sz="2000" b="1" baseline="0" dirty="0" smtClean="0">
              <a:solidFill>
                <a:schemeClr val="tx1"/>
              </a:solidFill>
            </a:endParaRPr>
          </a:p>
          <a:p>
            <a:pPr marL="0" marR="0" indent="-34290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We owe the students a chance to withdraw if the fit is not right… </a:t>
            </a:r>
          </a:p>
          <a:p>
            <a:pPr indent="-342900"/>
            <a:endParaRPr lang="en-US" sz="2000" b="1" baseline="0" dirty="0" smtClean="0">
              <a:solidFill>
                <a:schemeClr val="tx1"/>
              </a:solidFill>
            </a:endParaRPr>
          </a:p>
          <a:p>
            <a:pPr marL="0" marR="0" indent="-342900" algn="l" defTabSz="914400" rtl="0" eaLnBrk="1" fontAlgn="auto" latinLnBrk="0" hangingPunct="1">
              <a:lnSpc>
                <a:spcPct val="100000"/>
              </a:lnSpc>
              <a:spcBef>
                <a:spcPts val="0"/>
              </a:spcBef>
              <a:spcAft>
                <a:spcPts val="0"/>
              </a:spcAft>
              <a:buClrTx/>
              <a:buSzTx/>
              <a:buFontTx/>
              <a:buNone/>
              <a:tabLst/>
              <a:defRPr/>
            </a:pPr>
            <a:r>
              <a:rPr lang="en-US" sz="2000" b="1" dirty="0" smtClean="0"/>
              <a:t>Comments are aimed at electives, probably to tough for core cores as the students have to take the offering without choice</a:t>
            </a:r>
          </a:p>
          <a:p>
            <a:pPr indent="-342900"/>
            <a:endParaRPr lang="en-US"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Assumed that each  teacher will  be effective at pre- marketing their courses so</a:t>
            </a:r>
            <a:r>
              <a:rPr lang="en-US" sz="2000" b="1" baseline="0" dirty="0" smtClean="0"/>
              <a:t> excess demand is created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Pardon the typos and grammar … not my strong</a:t>
            </a:r>
            <a:r>
              <a:rPr lang="en-US" sz="2000" b="1" baseline="0" dirty="0" smtClean="0"/>
              <a:t> suit</a:t>
            </a: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8AE9E0F5-3CBF-4D30-B9D6-973AF16A57E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495300"/>
            <a:ext cx="6602412" cy="4953000"/>
          </a:xfrm>
        </p:spPr>
      </p:sp>
      <p:sp>
        <p:nvSpPr>
          <p:cNvPr id="3" name="Notes Placeholder 2"/>
          <p:cNvSpPr>
            <a:spLocks noGrp="1"/>
          </p:cNvSpPr>
          <p:nvPr>
            <p:ph type="body" idx="1"/>
          </p:nvPr>
        </p:nvSpPr>
        <p:spPr>
          <a:xfrm>
            <a:off x="609600" y="5829300"/>
            <a:ext cx="6400800" cy="1758315"/>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Enrolling Committed Students, Shaping Expectations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and  Raising the Performance Bar</a:t>
            </a:r>
          </a:p>
          <a:p>
            <a:endParaRPr lang="en-US" dirty="0"/>
          </a:p>
        </p:txBody>
      </p:sp>
      <p:sp>
        <p:nvSpPr>
          <p:cNvPr id="4" name="Slide Number Placeholder 3"/>
          <p:cNvSpPr>
            <a:spLocks noGrp="1"/>
          </p:cNvSpPr>
          <p:nvPr>
            <p:ph type="sldNum" sz="quarter" idx="10"/>
          </p:nvPr>
        </p:nvSpPr>
        <p:spPr/>
        <p:txBody>
          <a:bodyPr/>
          <a:lstStyle/>
          <a:p>
            <a:fld id="{8AE9E0F5-3CBF-4D30-B9D6-973AF16A57E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703263"/>
            <a:ext cx="2952750" cy="2214563"/>
          </a:xfrm>
        </p:spPr>
      </p:sp>
      <p:sp>
        <p:nvSpPr>
          <p:cNvPr id="3" name="Notes Placeholder 2"/>
          <p:cNvSpPr>
            <a:spLocks noGrp="1"/>
          </p:cNvSpPr>
          <p:nvPr>
            <p:ph type="body" idx="1"/>
          </p:nvPr>
        </p:nvSpPr>
        <p:spPr>
          <a:xfrm>
            <a:off x="685800" y="3009900"/>
            <a:ext cx="6019800" cy="5562600"/>
          </a:xfrm>
        </p:spPr>
        <p:txBody>
          <a:bodyP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Announce the Audience I Want  sitting in</a:t>
            </a:r>
            <a:r>
              <a:rPr lang="en-US" sz="2000" b="1" baseline="0" dirty="0" smtClean="0"/>
              <a:t> class… who I am here to teach</a:t>
            </a:r>
            <a:endParaRPr lang="en-US" sz="2000" b="1" dirty="0" smtClean="0"/>
          </a:p>
          <a:p>
            <a:endParaRPr lang="en-US" sz="2000" b="1" dirty="0" smtClean="0"/>
          </a:p>
          <a:p>
            <a:r>
              <a:rPr lang="en-US" sz="2000" b="1" dirty="0" smtClean="0"/>
              <a:t>Declare </a:t>
            </a:r>
            <a:r>
              <a:rPr lang="en-US" sz="2000" b="1" baseline="0" dirty="0" smtClean="0"/>
              <a:t> who the game is being played for  in customer terms…  </a:t>
            </a:r>
          </a:p>
          <a:p>
            <a:endParaRPr lang="en-US" sz="2000" b="1" dirty="0" smtClean="0"/>
          </a:p>
          <a:p>
            <a:r>
              <a:rPr lang="en-US" sz="2000" b="1" baseline="0" dirty="0" smtClean="0"/>
              <a:t>should the student who  does not want to be in the corner office bother to take this course that is the question? </a:t>
            </a:r>
            <a:endParaRPr lang="en-US" sz="2000" b="1" dirty="0" smtClean="0"/>
          </a:p>
          <a:p>
            <a:r>
              <a:rPr lang="en-US" sz="2000" b="1" dirty="0" smtClean="0"/>
              <a:t> </a:t>
            </a:r>
            <a:endParaRPr lang="en-US" sz="1800" b="1" dirty="0" smtClean="0"/>
          </a:p>
          <a:p>
            <a:r>
              <a:rPr lang="en-US" sz="1800" b="1" dirty="0" smtClean="0"/>
              <a:t>It’s </a:t>
            </a:r>
            <a:r>
              <a:rPr lang="en-US" sz="1800" b="1" dirty="0" smtClean="0"/>
              <a:t>a leadership course for decision makers at the highest levels. </a:t>
            </a:r>
          </a:p>
          <a:p>
            <a:endParaRPr lang="en-US" sz="1800" b="1" baseline="0" dirty="0" smtClean="0"/>
          </a:p>
          <a:p>
            <a:r>
              <a:rPr lang="en-US" sz="1800" baseline="0" dirty="0" smtClean="0"/>
              <a:t>Support positions like corporate development officers, software engineering stars and rocket sciences will find the conversation unsatisfying as we teach you to think  yourself through ambiguous situations and lead others to  action rather than fill  formula based frameworks and lectures on theory</a:t>
            </a:r>
            <a:endParaRPr lang="en-US" sz="1800" dirty="0"/>
          </a:p>
        </p:txBody>
      </p:sp>
      <p:sp>
        <p:nvSpPr>
          <p:cNvPr id="4" name="Slide Number Placeholder 3"/>
          <p:cNvSpPr>
            <a:spLocks noGrp="1"/>
          </p:cNvSpPr>
          <p:nvPr>
            <p:ph type="sldNum" sz="quarter" idx="10"/>
          </p:nvPr>
        </p:nvSpPr>
        <p:spPr/>
        <p:txBody>
          <a:bodyPr/>
          <a:lstStyle/>
          <a:p>
            <a:fld id="{8AE9E0F5-3CBF-4D30-B9D6-973AF16A57E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63638" y="703263"/>
            <a:ext cx="4684712" cy="3514725"/>
          </a:xfrm>
          <a:ln/>
        </p:spPr>
      </p:sp>
      <p:sp>
        <p:nvSpPr>
          <p:cNvPr id="80899" name="Notes Placeholder 2"/>
          <p:cNvSpPr>
            <a:spLocks noGrp="1"/>
          </p:cNvSpPr>
          <p:nvPr>
            <p:ph type="body" idx="1"/>
          </p:nvPr>
        </p:nvSpPr>
        <p:spPr>
          <a:xfrm>
            <a:off x="700413" y="4452774"/>
            <a:ext cx="5609576" cy="4217670"/>
          </a:xfrm>
          <a:noFill/>
          <a:ln/>
        </p:spPr>
        <p:txBody>
          <a:bodyPr lIns="93602" tIns="46802" rIns="93602" bIns="46802"/>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What we are going to focus on</a:t>
            </a:r>
          </a:p>
          <a:p>
            <a:endParaRPr lang="en-US" dirty="0" smtClean="0"/>
          </a:p>
        </p:txBody>
      </p:sp>
      <p:sp>
        <p:nvSpPr>
          <p:cNvPr id="80900" name="Slide Number Placeholder 3"/>
          <p:cNvSpPr txBox="1">
            <a:spLocks noGrp="1"/>
          </p:cNvSpPr>
          <p:nvPr/>
        </p:nvSpPr>
        <p:spPr bwMode="auto">
          <a:xfrm>
            <a:off x="3971619" y="8902393"/>
            <a:ext cx="3037211" cy="468630"/>
          </a:xfrm>
          <a:prstGeom prst="rect">
            <a:avLst/>
          </a:prstGeom>
          <a:noFill/>
          <a:ln w="9525">
            <a:noFill/>
            <a:miter lim="800000"/>
            <a:headEnd/>
            <a:tailEnd/>
          </a:ln>
        </p:spPr>
        <p:txBody>
          <a:bodyPr lIns="93602" tIns="46802" rIns="93602" bIns="46802" anchor="b"/>
          <a:lstStyle/>
          <a:p>
            <a:pPr algn="r" defTabSz="935297"/>
            <a:fld id="{78D5CA1F-3141-43A6-B692-7A7117E846A3}" type="slidenum">
              <a:rPr lang="en-US" sz="1200">
                <a:latin typeface="Arial" charset="0"/>
              </a:rPr>
              <a:pPr algn="r" defTabSz="935297"/>
              <a:t>5</a:t>
            </a:fld>
            <a:endParaRPr lang="en-US" sz="1200"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609600" y="266700"/>
            <a:ext cx="3028950" cy="2272483"/>
          </a:xfrm>
          <a:ln/>
        </p:spPr>
      </p:sp>
      <p:sp>
        <p:nvSpPr>
          <p:cNvPr id="79875" name="Notes Placeholder 2"/>
          <p:cNvSpPr>
            <a:spLocks noGrp="1"/>
          </p:cNvSpPr>
          <p:nvPr>
            <p:ph type="body" idx="1"/>
          </p:nvPr>
        </p:nvSpPr>
        <p:spPr>
          <a:xfrm>
            <a:off x="381000" y="2705100"/>
            <a:ext cx="6019800" cy="4572000"/>
          </a:xfrm>
          <a:noFill/>
          <a:ln/>
        </p:spPr>
        <p:txBody>
          <a:bodyPr lIns="93593" tIns="46797" rIns="93593" bIns="46797">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Deliverable In Terms Of  Career Perspectives &amp; Skill Set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dirty="0" smtClean="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cs typeface="Times New Roman" pitchFamily="18" charset="0"/>
              </a:rPr>
              <a:t>The career benefit of the course is to offer experience-based lessons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dirty="0" smtClean="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cs typeface="Times New Roman" pitchFamily="18" charset="0"/>
              </a:rPr>
              <a:t>to enhance the future leaders ability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u="sng" dirty="0" smtClean="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u="sng" dirty="0" smtClean="0">
                <a:cs typeface="Times New Roman" pitchFamily="18" charset="0"/>
              </a:rPr>
              <a:t>to create shareholder value </a:t>
            </a:r>
            <a:r>
              <a:rPr lang="en-US" sz="2800" b="1" dirty="0" smtClean="0">
                <a:cs typeface="Times New Roman" pitchFamily="18" charset="0"/>
              </a:rPr>
              <a:t>and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b="1" u="sng" dirty="0" smtClean="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u="sng" dirty="0" smtClean="0">
                <a:cs typeface="Times New Roman" pitchFamily="18" charset="0"/>
              </a:rPr>
              <a:t>To avoid costly pitfalls in buying and selling businesses!</a:t>
            </a:r>
            <a:endParaRPr lang="en-US" sz="2800" b="1" u="sng" dirty="0" smtClean="0"/>
          </a:p>
          <a:p>
            <a:endParaRPr lang="en-US" dirty="0" smtClean="0"/>
          </a:p>
          <a:p>
            <a:endParaRPr lang="en-US" dirty="0" smtClean="0"/>
          </a:p>
          <a:p>
            <a:pPr lvl="1">
              <a:buFontTx/>
              <a:buChar char="•"/>
              <a:tabLst>
                <a:tab pos="495300" algn="l"/>
              </a:tabLst>
            </a:pPr>
            <a:r>
              <a:rPr lang="en-US" sz="2000" b="1" u="sng" dirty="0" smtClean="0">
                <a:cs typeface="Times New Roman" pitchFamily="18" charset="0"/>
              </a:rPr>
              <a:t>Developing judgment</a:t>
            </a:r>
            <a:r>
              <a:rPr lang="en-US" sz="2000" b="1" dirty="0" smtClean="0">
                <a:cs typeface="Times New Roman" pitchFamily="18" charset="0"/>
              </a:rPr>
              <a:t> </a:t>
            </a:r>
            <a:r>
              <a:rPr lang="en-US" sz="2000" dirty="0" smtClean="0">
                <a:cs typeface="Times New Roman" pitchFamily="18" charset="0"/>
              </a:rPr>
              <a:t>…</a:t>
            </a:r>
            <a:r>
              <a:rPr lang="en-US" sz="1600" dirty="0" smtClean="0">
                <a:cs typeface="Times New Roman" pitchFamily="18" charset="0"/>
              </a:rPr>
              <a:t>Sharing lessons in distinguishing  practices that create value from those that result in loss </a:t>
            </a:r>
          </a:p>
          <a:p>
            <a:pPr lvl="1">
              <a:buFontTx/>
              <a:buChar char="•"/>
              <a:tabLst>
                <a:tab pos="495300" algn="l"/>
              </a:tabLst>
            </a:pPr>
            <a:endParaRPr lang="en-US" sz="1600" dirty="0" smtClean="0"/>
          </a:p>
          <a:p>
            <a:pPr lvl="1">
              <a:buFontTx/>
              <a:buChar char="•"/>
              <a:tabLst>
                <a:tab pos="495300" algn="l"/>
              </a:tabLst>
            </a:pPr>
            <a:r>
              <a:rPr lang="en-US" sz="2000" b="1" u="sng" dirty="0" smtClean="0">
                <a:cs typeface="Times New Roman" pitchFamily="18" charset="0"/>
              </a:rPr>
              <a:t>Applying Leadership</a:t>
            </a:r>
            <a:r>
              <a:rPr lang="en-US" sz="2000" b="1" dirty="0" smtClean="0">
                <a:cs typeface="Times New Roman" pitchFamily="18" charset="0"/>
              </a:rPr>
              <a:t> </a:t>
            </a:r>
            <a:r>
              <a:rPr lang="en-US" sz="2000" dirty="0" smtClean="0">
                <a:cs typeface="Times New Roman" pitchFamily="18" charset="0"/>
              </a:rPr>
              <a:t>…</a:t>
            </a:r>
            <a:r>
              <a:rPr lang="en-US" sz="1600" dirty="0" smtClean="0">
                <a:cs typeface="Times New Roman" pitchFamily="18" charset="0"/>
              </a:rPr>
              <a:t>Students will have to lead classmates to action in a highly challenged environment where multiple agendas threaten their premises and the direction they propose taking</a:t>
            </a:r>
          </a:p>
          <a:p>
            <a:pPr lvl="1">
              <a:buFontTx/>
              <a:buChar char="•"/>
              <a:tabLst>
                <a:tab pos="495300" algn="l"/>
              </a:tabLst>
            </a:pPr>
            <a:endParaRPr lang="en-US" sz="1600" dirty="0" smtClean="0"/>
          </a:p>
          <a:p>
            <a:pPr lvl="1">
              <a:buFontTx/>
              <a:buChar char="•"/>
              <a:tabLst>
                <a:tab pos="495300" algn="l"/>
              </a:tabLst>
            </a:pPr>
            <a:r>
              <a:rPr lang="en-US" sz="2000" b="1" u="sng" dirty="0" smtClean="0">
                <a:cs typeface="Times New Roman" pitchFamily="18" charset="0"/>
              </a:rPr>
              <a:t>Polishing acquisition negotiation-related skills … </a:t>
            </a:r>
            <a:r>
              <a:rPr lang="en-US" sz="1600" dirty="0" smtClean="0">
                <a:cs typeface="Times New Roman" pitchFamily="18" charset="0"/>
              </a:rPr>
              <a:t>Capturing the advantage in </a:t>
            </a:r>
            <a:r>
              <a:rPr lang="en-US" sz="1600" baseline="0" dirty="0" smtClean="0">
                <a:cs typeface="Times New Roman" pitchFamily="18" charset="0"/>
              </a:rPr>
              <a:t> </a:t>
            </a:r>
            <a:r>
              <a:rPr lang="en-US" sz="1600" dirty="0" smtClean="0">
                <a:cs typeface="Times New Roman" pitchFamily="18" charset="0"/>
              </a:rPr>
              <a:t>the tradeoffs inherent in doing a deal and in establishing a win-win scenario with the CEO and top managers of the acquired company after the transaction has been completed </a:t>
            </a:r>
          </a:p>
          <a:p>
            <a:endParaRPr lang="en-US" dirty="0" smtClean="0"/>
          </a:p>
        </p:txBody>
      </p:sp>
      <p:sp>
        <p:nvSpPr>
          <p:cNvPr id="79876" name="Slide Number Placeholder 3"/>
          <p:cNvSpPr txBox="1">
            <a:spLocks noGrp="1"/>
          </p:cNvSpPr>
          <p:nvPr/>
        </p:nvSpPr>
        <p:spPr bwMode="auto">
          <a:xfrm>
            <a:off x="3971619" y="8902393"/>
            <a:ext cx="3037211" cy="468630"/>
          </a:xfrm>
          <a:prstGeom prst="rect">
            <a:avLst/>
          </a:prstGeom>
          <a:noFill/>
          <a:ln w="9525">
            <a:noFill/>
            <a:miter lim="800000"/>
            <a:headEnd/>
            <a:tailEnd/>
          </a:ln>
        </p:spPr>
        <p:txBody>
          <a:bodyPr lIns="93593" tIns="46797" rIns="93593" bIns="46797" anchor="b"/>
          <a:lstStyle/>
          <a:p>
            <a:pPr algn="r" defTabSz="933723"/>
            <a:fld id="{28F18A8D-2D54-42AA-A4AB-B6E944593FAF}" type="slidenum">
              <a:rPr lang="en-US" sz="1200">
                <a:latin typeface="Arial" charset="0"/>
              </a:rPr>
              <a:pPr algn="r" defTabSz="933723"/>
              <a:t>6</a:t>
            </a:fld>
            <a:endParaRPr lang="en-US" sz="1200"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703263"/>
            <a:ext cx="3177116" cy="2382837"/>
          </a:xfrm>
        </p:spPr>
      </p:sp>
      <p:sp>
        <p:nvSpPr>
          <p:cNvPr id="3" name="Notes Placeholder 2"/>
          <p:cNvSpPr>
            <a:spLocks noGrp="1"/>
          </p:cNvSpPr>
          <p:nvPr>
            <p:ph type="body" idx="1"/>
          </p:nvPr>
        </p:nvSpPr>
        <p:spPr>
          <a:xfrm>
            <a:off x="457200" y="3238500"/>
            <a:ext cx="6248400" cy="5334000"/>
          </a:xfrm>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Identify Learning Challenges</a:t>
            </a:r>
          </a:p>
          <a:p>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The Course is not a Bunch of Canned Formulas  Nor A List of Equations That When Applied Produce Value: Engineers</a:t>
            </a:r>
            <a:r>
              <a:rPr lang="en-US" sz="2000" b="1" baseline="0" dirty="0" smtClean="0"/>
              <a:t> beware often it is not the right answer but the ability to motivate your classmates to action that will be successful in this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1" dirty="0" smtClean="0">
                <a:cs typeface="Times New Roman" pitchFamily="18" charset="0"/>
              </a:rPr>
              <a:t>This is not a corporate strategy course analyzing business combination rationale slogans but rather focusing on 	measures that create incremental shareholder value in measureable terms.</a:t>
            </a:r>
            <a:r>
              <a:rPr lang="en-US" sz="2000" dirty="0" smtClean="0">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cs typeface="Times New Roman" pitchFamily="18" charset="0"/>
              </a:rPr>
              <a:t>In this field, the most important insight is to teach you to know what to do  when you don’t know what to do</a:t>
            </a: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Participation</a:t>
            </a:r>
            <a:r>
              <a:rPr lang="en-US" sz="2000" b="1" baseline="0" dirty="0" smtClean="0"/>
              <a:t> is mandatory-a different kind is participation as well. You will be challenged… Of you are off topic</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 you will be cut off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Special measure taken for those that struggle with language or shyness- we will help you but you have to try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baseline="0" dirty="0" smtClean="0"/>
              <a:t>State the</a:t>
            </a:r>
            <a:r>
              <a:rPr lang="en-US" sz="2800" b="1" dirty="0" smtClean="0"/>
              <a:t> obvious: </a:t>
            </a:r>
            <a:r>
              <a:rPr lang="en-US" sz="2800" b="1" baseline="0" dirty="0" smtClean="0"/>
              <a:t>this is a American Business school and </a:t>
            </a:r>
            <a:r>
              <a:rPr lang="en-US" sz="2800" b="1" dirty="0" smtClean="0"/>
              <a:t>leaders </a:t>
            </a:r>
            <a:r>
              <a:rPr lang="en-US" sz="2800" b="1" dirty="0" smtClean="0"/>
              <a:t>without </a:t>
            </a:r>
            <a:r>
              <a:rPr lang="en-US" sz="2800" b="1" dirty="0" smtClean="0"/>
              <a:t>voice are like on hand clapping</a:t>
            </a:r>
          </a:p>
        </p:txBody>
      </p:sp>
      <p:sp>
        <p:nvSpPr>
          <p:cNvPr id="4" name="Slide Number Placeholder 3"/>
          <p:cNvSpPr>
            <a:spLocks noGrp="1"/>
          </p:cNvSpPr>
          <p:nvPr>
            <p:ph type="sldNum" sz="quarter" idx="10"/>
          </p:nvPr>
        </p:nvSpPr>
        <p:spPr/>
        <p:txBody>
          <a:bodyPr/>
          <a:lstStyle/>
          <a:p>
            <a:fld id="{8AE9E0F5-3CBF-4D30-B9D6-973AF16A57E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3380316" cy="2535237"/>
          </a:xfrm>
        </p:spPr>
      </p:sp>
      <p:sp>
        <p:nvSpPr>
          <p:cNvPr id="3" name="Notes Placeholder 2"/>
          <p:cNvSpPr>
            <a:spLocks noGrp="1"/>
          </p:cNvSpPr>
          <p:nvPr>
            <p:ph type="body" idx="1"/>
          </p:nvPr>
        </p:nvSpPr>
        <p:spPr>
          <a:xfrm>
            <a:off x="533400" y="2705100"/>
            <a:ext cx="6172200" cy="5638800"/>
          </a:xfrm>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How We Do Things In This Class: Performance Expectations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Slides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Presentation</a:t>
            </a:r>
            <a:r>
              <a:rPr lang="en-US" sz="2000" b="1" baseline="0" dirty="0" smtClean="0"/>
              <a:t> Audience: boards, investors or senior partners in PE firms not your classmates… not the company picnic… not the dog chasing  the cat on a marketing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case lead and case takeaway standards   Show video clips of former students exercising great leadership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Participation Grades : 3 leadership  2 Contribution   1 share  -1 for a distracting diatribe off topic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Graded in each session by TA and covered by Professor o break and at the close of class</a:t>
            </a:r>
            <a:endParaRPr lang="en-US" sz="2000" b="1" dirty="0" smtClean="0"/>
          </a:p>
          <a:p>
            <a:endParaRPr lang="en-US" dirty="0"/>
          </a:p>
        </p:txBody>
      </p:sp>
      <p:sp>
        <p:nvSpPr>
          <p:cNvPr id="4" name="Slide Number Placeholder 3"/>
          <p:cNvSpPr>
            <a:spLocks noGrp="1"/>
          </p:cNvSpPr>
          <p:nvPr>
            <p:ph type="sldNum" sz="quarter" idx="10"/>
          </p:nvPr>
        </p:nvSpPr>
        <p:spPr/>
        <p:txBody>
          <a:bodyPr/>
          <a:lstStyle/>
          <a:p>
            <a:fld id="{8AE9E0F5-3CBF-4D30-B9D6-973AF16A57E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0" y="0"/>
            <a:ext cx="3379171" cy="2535237"/>
          </a:xfrm>
          <a:ln/>
        </p:spPr>
      </p:sp>
      <p:sp>
        <p:nvSpPr>
          <p:cNvPr id="80899" name="Notes Placeholder 2"/>
          <p:cNvSpPr>
            <a:spLocks noGrp="1"/>
          </p:cNvSpPr>
          <p:nvPr>
            <p:ph type="body" idx="1"/>
          </p:nvPr>
        </p:nvSpPr>
        <p:spPr>
          <a:xfrm>
            <a:off x="228600" y="2857500"/>
            <a:ext cx="6400800" cy="5715000"/>
          </a:xfrm>
          <a:noFill/>
          <a:ln/>
        </p:spPr>
        <p:txBody>
          <a:bodyPr lIns="93602" tIns="46802" rIns="93602" bIns="46802">
            <a:normAutofit lnSpcReduction="10000"/>
          </a:bodyPr>
          <a:lstStyle/>
          <a:p>
            <a:r>
              <a:rPr lang="en-US" sz="2800" b="1" dirty="0" smtClean="0"/>
              <a:t>I</a:t>
            </a:r>
            <a:r>
              <a:rPr lang="en-US" sz="2800" b="1" baseline="0" dirty="0" smtClean="0"/>
              <a:t> am in open  competition with the students other priorities </a:t>
            </a:r>
          </a:p>
          <a:p>
            <a:endParaRPr lang="en-US" sz="2800" b="1" baseline="0" dirty="0" smtClean="0"/>
          </a:p>
          <a:p>
            <a:r>
              <a:rPr lang="en-US" sz="2800" b="1" baseline="0" dirty="0" smtClean="0"/>
              <a:t>To  have a great course full of meaningful participation I have to win this war</a:t>
            </a:r>
          </a:p>
          <a:p>
            <a:endParaRPr lang="en-US" baseline="0" dirty="0" smtClean="0"/>
          </a:p>
          <a:p>
            <a:r>
              <a:rPr lang="en-US" sz="2000" b="1" dirty="0" smtClean="0"/>
              <a:t>Don’t take the course if you think</a:t>
            </a:r>
            <a:r>
              <a:rPr lang="en-US" sz="2000" b="1" baseline="0" dirty="0" smtClean="0"/>
              <a:t> it is light do not want to miss lead you on this</a:t>
            </a:r>
          </a:p>
          <a:p>
            <a:endParaRPr lang="en-US" sz="2000" b="1" baseline="0" dirty="0" smtClean="0"/>
          </a:p>
          <a:p>
            <a:r>
              <a:rPr lang="en-US" sz="2000" b="1" baseline="0" dirty="0" smtClean="0"/>
              <a:t>Also…  no free riding- cold calls and tension of presentation grilling expose the un- prepared and do not allow you to hide </a:t>
            </a:r>
          </a:p>
          <a:p>
            <a:endParaRPr lang="en-US"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ym typeface="Monotype Sorts" pitchFamily="2" charset="2"/>
              </a:rPr>
              <a:t>“This course is a little like drinking from a fire hose in its breadth and velocity” … A former student</a:t>
            </a:r>
          </a:p>
          <a:p>
            <a:endParaRPr lang="en-US" sz="2000" baseline="0" dirty="0" smtClean="0"/>
          </a:p>
          <a:p>
            <a:r>
              <a:rPr lang="en-US" sz="2000" b="1" baseline="0" dirty="0" smtClean="0"/>
              <a:t>Worse …  we will have fun at your expense</a:t>
            </a:r>
            <a:endParaRPr lang="en-US" sz="2000" b="1" dirty="0" smtClean="0"/>
          </a:p>
        </p:txBody>
      </p:sp>
      <p:sp>
        <p:nvSpPr>
          <p:cNvPr id="80900" name="Slide Number Placeholder 3"/>
          <p:cNvSpPr txBox="1">
            <a:spLocks noGrp="1"/>
          </p:cNvSpPr>
          <p:nvPr/>
        </p:nvSpPr>
        <p:spPr bwMode="auto">
          <a:xfrm>
            <a:off x="3971619" y="8902393"/>
            <a:ext cx="3037211" cy="468630"/>
          </a:xfrm>
          <a:prstGeom prst="rect">
            <a:avLst/>
          </a:prstGeom>
          <a:noFill/>
          <a:ln w="9525">
            <a:noFill/>
            <a:miter lim="800000"/>
            <a:headEnd/>
            <a:tailEnd/>
          </a:ln>
        </p:spPr>
        <p:txBody>
          <a:bodyPr lIns="93602" tIns="46802" rIns="93602" bIns="46802" anchor="b"/>
          <a:lstStyle/>
          <a:p>
            <a:pPr algn="r" defTabSz="935297"/>
            <a:fld id="{78D5CA1F-3141-43A6-B692-7A7117E846A3}" type="slidenum">
              <a:rPr lang="en-US" sz="1200">
                <a:latin typeface="Arial" charset="0"/>
              </a:rPr>
              <a:pPr algn="r" defTabSz="935297"/>
              <a:t>9</a:t>
            </a:fld>
            <a:endParaRPr lang="en-US" sz="1200"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A79A3D-7A3A-43F8-BD87-4C8CCF8AA99C}"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79A3D-7A3A-43F8-BD87-4C8CCF8AA99C}"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79A3D-7A3A-43F8-BD87-4C8CCF8AA99C}"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D76C06D-BD26-49A0-9FB5-F7B11CC065EC}" type="datetime1">
              <a:rPr lang="en-US"/>
              <a:pPr>
                <a:defRPr/>
              </a:pPr>
              <a:t>7/24/2012</a:t>
            </a:fld>
            <a:endParaRPr lang="en-US"/>
          </a:p>
        </p:txBody>
      </p:sp>
      <p:sp>
        <p:nvSpPr>
          <p:cNvPr id="4" name="Rectangle 5"/>
          <p:cNvSpPr>
            <a:spLocks noGrp="1" noChangeArrowheads="1"/>
          </p:cNvSpPr>
          <p:nvPr>
            <p:ph type="ftr" sz="quarter" idx="11"/>
          </p:nvPr>
        </p:nvSpPr>
        <p:spPr>
          <a:ln/>
        </p:spPr>
        <p:txBody>
          <a:bodyPr/>
          <a:lstStyle>
            <a:lvl5pPr lvl="4">
              <a:defRPr/>
            </a:lvl5pPr>
          </a:lstStyle>
          <a:p>
            <a:pPr lvl="4">
              <a:defRPr/>
            </a:pPr>
            <a:r>
              <a:rPr lang="en-US"/>
              <a:t>Lecture 1</a:t>
            </a:r>
          </a:p>
        </p:txBody>
      </p:sp>
      <p:sp>
        <p:nvSpPr>
          <p:cNvPr id="5" name="Rectangle 6"/>
          <p:cNvSpPr>
            <a:spLocks noGrp="1" noChangeArrowheads="1"/>
          </p:cNvSpPr>
          <p:nvPr>
            <p:ph type="sldNum" sz="quarter" idx="12"/>
          </p:nvPr>
        </p:nvSpPr>
        <p:spPr>
          <a:ln/>
        </p:spPr>
        <p:txBody>
          <a:bodyPr/>
          <a:lstStyle>
            <a:lvl1pPr>
              <a:defRPr/>
            </a:lvl1pPr>
          </a:lstStyle>
          <a:p>
            <a:pPr>
              <a:defRPr/>
            </a:pPr>
            <a:fld id="{993C7C9D-67D2-4530-B63A-92D61D97DF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79A3D-7A3A-43F8-BD87-4C8CCF8AA99C}"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A79A3D-7A3A-43F8-BD87-4C8CCF8AA99C}"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A79A3D-7A3A-43F8-BD87-4C8CCF8AA99C}"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A79A3D-7A3A-43F8-BD87-4C8CCF8AA99C}" type="datetimeFigureOut">
              <a:rPr lang="en-US" smtClean="0"/>
              <a:pPr/>
              <a:t>7/24/2012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A79A3D-7A3A-43F8-BD87-4C8CCF8AA99C}" type="datetimeFigureOut">
              <a:rPr lang="en-US" smtClean="0"/>
              <a:pPr/>
              <a:t>7/24/2012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79A3D-7A3A-43F8-BD87-4C8CCF8AA99C}" type="datetimeFigureOut">
              <a:rPr lang="en-US" smtClean="0"/>
              <a:pPr/>
              <a:t>7/24/2012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79A3D-7A3A-43F8-BD87-4C8CCF8AA99C}"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79A3D-7A3A-43F8-BD87-4C8CCF8AA99C}"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74A9A-25CB-47EE-8684-B489E2FACD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79A3D-7A3A-43F8-BD87-4C8CCF8AA99C}" type="datetimeFigureOut">
              <a:rPr lang="en-US" smtClean="0"/>
              <a:pPr/>
              <a:t>7/24/2012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74A9A-25CB-47EE-8684-B489E2FACD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1077860"/>
          </a:xfrm>
          <a:prstGeom prst="rect">
            <a:avLst/>
          </a:prstGeom>
          <a:noFill/>
          <a:ln w="9525">
            <a:noFill/>
            <a:miter lim="800000"/>
            <a:headEnd/>
            <a:tailEnd/>
          </a:ln>
        </p:spPr>
        <p:txBody>
          <a:bodyPr wrap="square" lIns="92075" tIns="46038" rIns="92075" bIns="46038">
            <a:spAutoFit/>
          </a:bodyPr>
          <a:lstStyle/>
          <a:p>
            <a:pPr algn="ctr"/>
            <a:r>
              <a:rPr lang="en-US" sz="3200" b="1" dirty="0" smtClean="0"/>
              <a:t>Enrolling Committed Students, Shaping </a:t>
            </a:r>
            <a:r>
              <a:rPr lang="en-US" sz="3200" b="1" dirty="0" smtClean="0"/>
              <a:t>Expectations</a:t>
            </a:r>
            <a:endParaRPr lang="en-US" sz="3200" b="1" dirty="0" smtClean="0"/>
          </a:p>
          <a:p>
            <a:pPr algn="ctr"/>
            <a:r>
              <a:rPr lang="en-US" sz="3200" b="1" dirty="0" smtClean="0"/>
              <a:t>and </a:t>
            </a:r>
            <a:r>
              <a:rPr lang="en-US" sz="3200" b="1" dirty="0" smtClean="0"/>
              <a:t>Raising the Performance Bar</a:t>
            </a:r>
            <a:endParaRPr lang="en-US" sz="3200" b="1" dirty="0"/>
          </a:p>
        </p:txBody>
      </p:sp>
      <p:sp>
        <p:nvSpPr>
          <p:cNvPr id="11267" name="Rectangle 3"/>
          <p:cNvSpPr>
            <a:spLocks noChangeArrowheads="1"/>
          </p:cNvSpPr>
          <p:nvPr/>
        </p:nvSpPr>
        <p:spPr bwMode="auto">
          <a:xfrm>
            <a:off x="-228600" y="6248400"/>
            <a:ext cx="9523413" cy="431529"/>
          </a:xfrm>
          <a:prstGeom prst="rect">
            <a:avLst/>
          </a:prstGeom>
          <a:noFill/>
          <a:ln w="9525">
            <a:noFill/>
            <a:miter lim="800000"/>
            <a:headEnd/>
            <a:tailEnd/>
          </a:ln>
        </p:spPr>
        <p:txBody>
          <a:bodyPr wrap="square" lIns="92075" tIns="46038" rIns="92075" bIns="46038">
            <a:spAutoFit/>
          </a:bodyPr>
          <a:lstStyle/>
          <a:p>
            <a:pPr algn="ctr" eaLnBrk="0" hangingPunct="0">
              <a:spcBef>
                <a:spcPct val="50000"/>
              </a:spcBef>
            </a:pPr>
            <a:r>
              <a:rPr lang="en-US" sz="2200" i="1" dirty="0">
                <a:latin typeface="Comic Sans MS" pitchFamily="66" charset="0"/>
              </a:rPr>
              <a:t>“Well, </a:t>
            </a:r>
            <a:r>
              <a:rPr lang="en-US" sz="2200" i="1" dirty="0" smtClean="0">
                <a:latin typeface="Comic Sans MS" pitchFamily="66" charset="0"/>
              </a:rPr>
              <a:t>class, </a:t>
            </a:r>
            <a:r>
              <a:rPr lang="en-US" sz="2200" i="1" dirty="0">
                <a:latin typeface="Comic Sans MS" pitchFamily="66" charset="0"/>
              </a:rPr>
              <a:t>now that we can agree on the </a:t>
            </a:r>
            <a:r>
              <a:rPr lang="en-US" sz="2200" i="1" dirty="0" smtClean="0">
                <a:latin typeface="Comic Sans MS" pitchFamily="66" charset="0"/>
              </a:rPr>
              <a:t>work load this term”</a:t>
            </a:r>
            <a:endParaRPr lang="en-US" sz="2200" i="1" dirty="0">
              <a:latin typeface="Comic Sans MS" pitchFamily="66" charset="0"/>
            </a:endParaRPr>
          </a:p>
        </p:txBody>
      </p:sp>
      <p:pic>
        <p:nvPicPr>
          <p:cNvPr id="11268" name="Picture 4"/>
          <p:cNvPicPr>
            <a:picLocks noChangeArrowheads="1"/>
          </p:cNvPicPr>
          <p:nvPr/>
        </p:nvPicPr>
        <p:blipFill>
          <a:blip r:embed="rId3" cstate="print"/>
          <a:srcRect/>
          <a:stretch>
            <a:fillRect/>
          </a:stretch>
        </p:blipFill>
        <p:spPr bwMode="auto">
          <a:xfrm>
            <a:off x="1905000" y="2286000"/>
            <a:ext cx="5157788" cy="3844925"/>
          </a:xfrm>
          <a:prstGeom prst="rect">
            <a:avLst/>
          </a:prstGeom>
          <a:noFill/>
          <a:ln w="9525">
            <a:noFill/>
            <a:miter lim="800000"/>
            <a:headEnd/>
            <a:tailEnd/>
          </a:ln>
        </p:spPr>
      </p:pic>
      <p:sp>
        <p:nvSpPr>
          <p:cNvPr id="5" name="TextBox 4"/>
          <p:cNvSpPr txBox="1"/>
          <p:nvPr/>
        </p:nvSpPr>
        <p:spPr>
          <a:xfrm>
            <a:off x="152400" y="1828800"/>
            <a:ext cx="2840842" cy="738664"/>
          </a:xfrm>
          <a:prstGeom prst="rect">
            <a:avLst/>
          </a:prstGeom>
          <a:noFill/>
        </p:spPr>
        <p:txBody>
          <a:bodyPr wrap="none" rtlCol="0">
            <a:spAutoFit/>
          </a:bodyPr>
          <a:lstStyle/>
          <a:p>
            <a:pPr algn="ctr"/>
            <a:r>
              <a:rPr lang="en-US" sz="1400" dirty="0" smtClean="0"/>
              <a:t>Peter Goodson</a:t>
            </a:r>
          </a:p>
          <a:p>
            <a:pPr algn="ctr"/>
            <a:r>
              <a:rPr lang="en-US" sz="1400" dirty="0" smtClean="0"/>
              <a:t>Center For Teaching Excellence</a:t>
            </a:r>
          </a:p>
          <a:p>
            <a:pPr algn="ctr"/>
            <a:endParaRPr lang="en-US" sz="1400" dirty="0"/>
          </a:p>
        </p:txBody>
      </p:sp>
      <p:sp>
        <p:nvSpPr>
          <p:cNvPr id="6" name="TextBox 5"/>
          <p:cNvSpPr txBox="1"/>
          <p:nvPr/>
        </p:nvSpPr>
        <p:spPr>
          <a:xfrm>
            <a:off x="6781800" y="1905000"/>
            <a:ext cx="1885453" cy="738664"/>
          </a:xfrm>
          <a:prstGeom prst="rect">
            <a:avLst/>
          </a:prstGeom>
          <a:noFill/>
        </p:spPr>
        <p:txBody>
          <a:bodyPr wrap="none" rtlCol="0">
            <a:spAutoFit/>
          </a:bodyPr>
          <a:lstStyle/>
          <a:p>
            <a:pPr algn="ctr"/>
            <a:r>
              <a:rPr lang="en-US" sz="1400" dirty="0" smtClean="0"/>
              <a:t>Day 2  8:30-9:45 am</a:t>
            </a:r>
          </a:p>
          <a:p>
            <a:pPr algn="ctr"/>
            <a:r>
              <a:rPr lang="en-US" sz="1400" dirty="0" smtClean="0"/>
              <a:t>S480</a:t>
            </a:r>
          </a:p>
          <a:p>
            <a:pPr algn="ctr"/>
            <a:endParaRPr lang="en-US" sz="1400" dirty="0"/>
          </a:p>
        </p:txBody>
      </p:sp>
      <p:sp>
        <p:nvSpPr>
          <p:cNvPr id="7" name="Line 3"/>
          <p:cNvSpPr>
            <a:spLocks noChangeShapeType="1"/>
          </p:cNvSpPr>
          <p:nvPr/>
        </p:nvSpPr>
        <p:spPr bwMode="auto">
          <a:xfrm>
            <a:off x="304800" y="1219200"/>
            <a:ext cx="8534400" cy="0"/>
          </a:xfrm>
          <a:prstGeom prst="line">
            <a:avLst/>
          </a:prstGeom>
          <a:noFill/>
          <a:ln w="76200">
            <a:solidFill>
              <a:schemeClr val="tx1"/>
            </a:solidFill>
            <a:round/>
            <a:headEnd type="none" w="sm" len="sm"/>
            <a:tailEnd type="none" w="sm" len="sm"/>
          </a:ln>
        </p:spPr>
        <p:txBody>
          <a:bodyPr wrap="none" anchor="ct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p:cNvSpPr>
            <a:spLocks noGrp="1" noChangeArrowheads="1"/>
          </p:cNvSpPr>
          <p:nvPr>
            <p:ph type="sldNum" sz="quarter" idx="12"/>
          </p:nvPr>
        </p:nvSpPr>
        <p:spPr>
          <a:xfrm>
            <a:off x="6553200" y="6492875"/>
            <a:ext cx="2133600" cy="365125"/>
          </a:xfrm>
          <a:noFill/>
        </p:spPr>
        <p:txBody>
          <a:bodyPr/>
          <a:lstStyle/>
          <a:p>
            <a:fld id="{0B5C91CD-41D7-49F7-A924-68CC50183471}" type="slidenum">
              <a:rPr lang="en-US" smtClean="0"/>
              <a:pPr/>
              <a:t>10</a:t>
            </a:fld>
            <a:endParaRPr lang="en-US" dirty="0" smtClean="0"/>
          </a:p>
        </p:txBody>
      </p:sp>
      <p:sp>
        <p:nvSpPr>
          <p:cNvPr id="9220" name="Text Box 4"/>
          <p:cNvSpPr txBox="1">
            <a:spLocks noChangeArrowheads="1"/>
          </p:cNvSpPr>
          <p:nvPr/>
        </p:nvSpPr>
        <p:spPr bwMode="auto">
          <a:xfrm>
            <a:off x="304800" y="0"/>
            <a:ext cx="8458200" cy="892552"/>
          </a:xfrm>
          <a:prstGeom prst="rect">
            <a:avLst/>
          </a:prstGeom>
          <a:noFill/>
          <a:ln w="12700">
            <a:noFill/>
            <a:miter lim="800000"/>
            <a:headEnd type="none" w="sm" len="sm"/>
            <a:tailEnd type="none" w="sm" len="sm"/>
          </a:ln>
        </p:spPr>
        <p:txBody>
          <a:bodyPr wrap="square">
            <a:spAutoFit/>
          </a:bodyPr>
          <a:lstStyle/>
          <a:p>
            <a:pPr algn="ctr"/>
            <a:r>
              <a:rPr lang="en-US" sz="2000" dirty="0" smtClean="0"/>
              <a:t>Challenges: </a:t>
            </a:r>
          </a:p>
          <a:p>
            <a:pPr algn="ctr"/>
            <a:r>
              <a:rPr lang="en-US" sz="3200" b="1" dirty="0" smtClean="0"/>
              <a:t>Cold Calls And Consequences</a:t>
            </a:r>
            <a:endParaRPr lang="en-US" sz="3200" b="1" dirty="0"/>
          </a:p>
        </p:txBody>
      </p:sp>
      <p:sp>
        <p:nvSpPr>
          <p:cNvPr id="9221" name="Line 5"/>
          <p:cNvSpPr>
            <a:spLocks noChangeShapeType="1"/>
          </p:cNvSpPr>
          <p:nvPr/>
        </p:nvSpPr>
        <p:spPr bwMode="auto">
          <a:xfrm>
            <a:off x="334963" y="9906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6" name="Rectangle 5"/>
          <p:cNvSpPr/>
          <p:nvPr/>
        </p:nvSpPr>
        <p:spPr>
          <a:xfrm>
            <a:off x="0" y="1219200"/>
            <a:ext cx="9144000" cy="707886"/>
          </a:xfrm>
          <a:prstGeom prst="rect">
            <a:avLst/>
          </a:prstGeom>
        </p:spPr>
        <p:txBody>
          <a:bodyPr wrap="square">
            <a:spAutoFit/>
          </a:bodyPr>
          <a:lstStyle/>
          <a:p>
            <a:pPr algn="ctr"/>
            <a:r>
              <a:rPr lang="en-US" sz="2000" dirty="0" smtClean="0"/>
              <a:t>I give students “cold calls” in advance so there is focus on what we want </a:t>
            </a:r>
            <a:r>
              <a:rPr lang="en-US" sz="2000" dirty="0" smtClean="0"/>
              <a:t>them </a:t>
            </a:r>
            <a:r>
              <a:rPr lang="en-US" sz="2000" dirty="0" smtClean="0"/>
              <a:t>to specifically master in the reading material. </a:t>
            </a:r>
            <a:endParaRPr lang="en-US" sz="2000" dirty="0"/>
          </a:p>
        </p:txBody>
      </p:sp>
      <p:pic>
        <p:nvPicPr>
          <p:cNvPr id="7" name="Picture 6" descr="HAAS COLD CALLS.png"/>
          <p:cNvPicPr>
            <a:picLocks noChangeAspect="1"/>
          </p:cNvPicPr>
          <p:nvPr/>
        </p:nvPicPr>
        <p:blipFill>
          <a:blip r:embed="rId3" cstate="print"/>
          <a:stretch>
            <a:fillRect/>
          </a:stretch>
        </p:blipFill>
        <p:spPr>
          <a:xfrm>
            <a:off x="457200" y="2117725"/>
            <a:ext cx="3922421" cy="2169555"/>
          </a:xfrm>
          <a:prstGeom prst="rect">
            <a:avLst/>
          </a:prstGeom>
          <a:ln>
            <a:solidFill>
              <a:schemeClr val="tx1">
                <a:lumMod val="65000"/>
                <a:lumOff val="35000"/>
              </a:schemeClr>
            </a:solidFill>
          </a:ln>
        </p:spPr>
      </p:pic>
      <p:sp>
        <p:nvSpPr>
          <p:cNvPr id="8" name="Rectangle 7"/>
          <p:cNvSpPr/>
          <p:nvPr/>
        </p:nvSpPr>
        <p:spPr>
          <a:xfrm>
            <a:off x="4419600" y="2362200"/>
            <a:ext cx="4724400" cy="1754326"/>
          </a:xfrm>
          <a:prstGeom prst="rect">
            <a:avLst/>
          </a:prstGeom>
        </p:spPr>
        <p:txBody>
          <a:bodyPr wrap="square">
            <a:spAutoFit/>
          </a:bodyPr>
          <a:lstStyle/>
          <a:p>
            <a:r>
              <a:rPr lang="en-US" dirty="0" smtClean="0"/>
              <a:t>Everybody uses cold calls so what is different than some in my class is what  happens if the student is not prepared.</a:t>
            </a:r>
          </a:p>
          <a:p>
            <a:endParaRPr lang="en-US" dirty="0" smtClean="0"/>
          </a:p>
          <a:p>
            <a:endParaRPr lang="en-US" dirty="0" smtClean="0"/>
          </a:p>
          <a:p>
            <a:r>
              <a:rPr lang="en-US" dirty="0" smtClean="0"/>
              <a:t> </a:t>
            </a:r>
            <a:endParaRPr lang="en-US" dirty="0"/>
          </a:p>
        </p:txBody>
      </p:sp>
      <p:sp>
        <p:nvSpPr>
          <p:cNvPr id="9" name="Rectangle 8"/>
          <p:cNvSpPr/>
          <p:nvPr/>
        </p:nvSpPr>
        <p:spPr>
          <a:xfrm>
            <a:off x="609600" y="4479925"/>
            <a:ext cx="8077200" cy="646331"/>
          </a:xfrm>
          <a:prstGeom prst="rect">
            <a:avLst/>
          </a:prstGeom>
        </p:spPr>
        <p:txBody>
          <a:bodyPr wrap="square">
            <a:spAutoFit/>
          </a:bodyPr>
          <a:lstStyle/>
          <a:p>
            <a:pPr>
              <a:buFont typeface="Wingdings" pitchFamily="2" charset="2"/>
              <a:buChar char="ü"/>
            </a:pPr>
            <a:r>
              <a:rPr lang="en-US" dirty="0" smtClean="0"/>
              <a:t>It been expressed by former students  that being unprepared is a 	highly uncomfortable experience in front of your peers </a:t>
            </a:r>
          </a:p>
        </p:txBody>
      </p:sp>
      <p:sp>
        <p:nvSpPr>
          <p:cNvPr id="10" name="Rectangle 9"/>
          <p:cNvSpPr/>
          <p:nvPr/>
        </p:nvSpPr>
        <p:spPr>
          <a:xfrm>
            <a:off x="609600" y="5394325"/>
            <a:ext cx="8077200" cy="923330"/>
          </a:xfrm>
          <a:prstGeom prst="rect">
            <a:avLst/>
          </a:prstGeom>
        </p:spPr>
        <p:txBody>
          <a:bodyPr wrap="square">
            <a:spAutoFit/>
          </a:bodyPr>
          <a:lstStyle/>
          <a:p>
            <a:pPr>
              <a:buFont typeface="Wingdings" pitchFamily="2" charset="2"/>
              <a:buChar char="ü"/>
            </a:pPr>
            <a:r>
              <a:rPr lang="en-US" dirty="0" smtClean="0"/>
              <a:t>I then role play a unprepared response with a student shill… Silly but </a:t>
            </a:r>
          </a:p>
          <a:p>
            <a:r>
              <a:rPr lang="en-US" dirty="0" smtClean="0"/>
              <a:t>	very effective and rarely  do we find an unprepared student</a:t>
            </a:r>
          </a:p>
          <a:p>
            <a:r>
              <a:rPr lang="en-US" dirty="0" smtClean="0"/>
              <a:t>	going forward</a:t>
            </a:r>
          </a:p>
        </p:txBody>
      </p:sp>
      <p:cxnSp>
        <p:nvCxnSpPr>
          <p:cNvPr id="12" name="Straight Connector 11"/>
          <p:cNvCxnSpPr/>
          <p:nvPr/>
        </p:nvCxnSpPr>
        <p:spPr>
          <a:xfrm>
            <a:off x="4343400" y="2117725"/>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19600" y="4327525"/>
            <a:ext cx="4343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2"/>
          <p:cNvSpPr txBox="1">
            <a:spLocks noGrp="1"/>
          </p:cNvSpPr>
          <p:nvPr/>
        </p:nvSpPr>
        <p:spPr bwMode="auto">
          <a:xfrm>
            <a:off x="7272338" y="6553200"/>
            <a:ext cx="1905000" cy="457200"/>
          </a:xfrm>
          <a:prstGeom prst="rect">
            <a:avLst/>
          </a:prstGeom>
          <a:noFill/>
          <a:ln w="9525">
            <a:noFill/>
            <a:miter lim="800000"/>
            <a:headEnd/>
            <a:tailEnd/>
          </a:ln>
        </p:spPr>
        <p:txBody>
          <a:bodyPr wrap="none" lIns="92075" tIns="46038" rIns="92075" bIns="46038" anchor="ctr"/>
          <a:lstStyle/>
          <a:p>
            <a:pPr algn="r"/>
            <a:endParaRPr lang="en-US" sz="800" i="1" dirty="0"/>
          </a:p>
        </p:txBody>
      </p:sp>
      <p:sp>
        <p:nvSpPr>
          <p:cNvPr id="27652" name="Text Box 30"/>
          <p:cNvSpPr txBox="1">
            <a:spLocks noChangeArrowheads="1"/>
          </p:cNvSpPr>
          <p:nvPr/>
        </p:nvSpPr>
        <p:spPr bwMode="auto">
          <a:xfrm>
            <a:off x="0" y="0"/>
            <a:ext cx="8915400" cy="1066800"/>
          </a:xfrm>
          <a:prstGeom prst="rect">
            <a:avLst/>
          </a:prstGeom>
          <a:noFill/>
          <a:ln w="9525">
            <a:noFill/>
            <a:miter lim="800000"/>
            <a:headEnd/>
            <a:tailEnd/>
          </a:ln>
        </p:spPr>
        <p:txBody>
          <a:bodyPr/>
          <a:lstStyle/>
          <a:p>
            <a:pPr algn="ctr"/>
            <a:r>
              <a:rPr lang="en-US" sz="2000" dirty="0" smtClean="0"/>
              <a:t>Conditions of Enrollment: </a:t>
            </a:r>
          </a:p>
          <a:p>
            <a:pPr algn="ctr"/>
            <a:r>
              <a:rPr lang="en-US" sz="2400" b="1" dirty="0" smtClean="0"/>
              <a:t>The Rules Are the Rules- Be Clear on  the Way the Class Works</a:t>
            </a:r>
            <a:endParaRPr lang="en-US" sz="2400" b="1" dirty="0"/>
          </a:p>
        </p:txBody>
      </p:sp>
      <p:sp>
        <p:nvSpPr>
          <p:cNvPr id="27653" name="Line 31"/>
          <p:cNvSpPr>
            <a:spLocks noChangeShapeType="1"/>
          </p:cNvSpPr>
          <p:nvPr/>
        </p:nvSpPr>
        <p:spPr bwMode="auto">
          <a:xfrm>
            <a:off x="304800" y="9906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pic>
        <p:nvPicPr>
          <p:cNvPr id="27654" name="Picture 38"/>
          <p:cNvPicPr>
            <a:picLocks noChangeAspect="1" noChangeArrowheads="1"/>
          </p:cNvPicPr>
          <p:nvPr/>
        </p:nvPicPr>
        <p:blipFill>
          <a:blip r:embed="rId3" cstate="print"/>
          <a:srcRect/>
          <a:stretch>
            <a:fillRect/>
          </a:stretch>
        </p:blipFill>
        <p:spPr bwMode="auto">
          <a:xfrm>
            <a:off x="457200" y="838200"/>
            <a:ext cx="8115300" cy="2605088"/>
          </a:xfrm>
          <a:prstGeom prst="rect">
            <a:avLst/>
          </a:prstGeom>
          <a:noFill/>
          <a:ln w="12700">
            <a:noFill/>
            <a:miter lim="800000"/>
            <a:headEnd type="none" w="sm" len="sm"/>
            <a:tailEnd type="none" w="sm" len="sm"/>
          </a:ln>
        </p:spPr>
      </p:pic>
      <p:sp>
        <p:nvSpPr>
          <p:cNvPr id="27655" name="Text Box 52"/>
          <p:cNvSpPr txBox="1">
            <a:spLocks noChangeArrowheads="1"/>
          </p:cNvSpPr>
          <p:nvPr/>
        </p:nvSpPr>
        <p:spPr bwMode="auto">
          <a:xfrm>
            <a:off x="0" y="1155700"/>
            <a:ext cx="1905000" cy="1038746"/>
          </a:xfrm>
          <a:prstGeom prst="rect">
            <a:avLst/>
          </a:prstGeom>
          <a:noFill/>
          <a:ln w="12700">
            <a:noFill/>
            <a:miter lim="800000"/>
            <a:headEnd type="none" w="sm" len="sm"/>
            <a:tailEnd type="none" w="sm" len="sm"/>
          </a:ln>
        </p:spPr>
        <p:txBody>
          <a:bodyPr>
            <a:spAutoFit/>
          </a:bodyPr>
          <a:lstStyle/>
          <a:p>
            <a:pPr algn="ctr">
              <a:spcBef>
                <a:spcPct val="20000"/>
              </a:spcBef>
            </a:pPr>
            <a:endParaRPr lang="en-US" sz="1800" dirty="0"/>
          </a:p>
          <a:p>
            <a:pPr algn="ctr">
              <a:spcBef>
                <a:spcPct val="50000"/>
              </a:spcBef>
            </a:pPr>
            <a:endParaRPr lang="en-US" sz="1600" dirty="0"/>
          </a:p>
          <a:p>
            <a:pPr algn="ctr">
              <a:spcBef>
                <a:spcPct val="50000"/>
              </a:spcBef>
            </a:pPr>
            <a:endParaRPr lang="en-US" sz="1300" dirty="0"/>
          </a:p>
        </p:txBody>
      </p:sp>
      <p:sp>
        <p:nvSpPr>
          <p:cNvPr id="27656" name="Text Box 56"/>
          <p:cNvSpPr txBox="1">
            <a:spLocks noChangeArrowheads="1"/>
          </p:cNvSpPr>
          <p:nvPr/>
        </p:nvSpPr>
        <p:spPr bwMode="auto">
          <a:xfrm>
            <a:off x="304800" y="1066800"/>
            <a:ext cx="8458200" cy="5355312"/>
          </a:xfrm>
          <a:prstGeom prst="rect">
            <a:avLst/>
          </a:prstGeom>
          <a:noFill/>
          <a:ln w="12700">
            <a:noFill/>
            <a:miter lim="800000"/>
            <a:headEnd type="none" w="sm" len="sm"/>
            <a:tailEnd type="none" w="sm" len="sm"/>
          </a:ln>
        </p:spPr>
        <p:txBody>
          <a:bodyPr wrap="square">
            <a:spAutoFit/>
          </a:bodyPr>
          <a:lstStyle/>
          <a:p>
            <a:pPr>
              <a:spcBef>
                <a:spcPct val="50000"/>
              </a:spcBef>
            </a:pPr>
            <a:r>
              <a:rPr lang="en-US" u="sng" dirty="0" smtClean="0"/>
              <a:t>No Such Thing As A Late Assignment</a:t>
            </a:r>
            <a:r>
              <a:rPr lang="en-US" dirty="0" smtClean="0"/>
              <a:t>...any assignment turned in late results </a:t>
            </a:r>
            <a:r>
              <a:rPr lang="en-US" dirty="0" smtClean="0"/>
              <a:t>in </a:t>
            </a:r>
            <a:r>
              <a:rPr lang="en-US" dirty="0" smtClean="0"/>
              <a:t>a failure and will not be graded. There are no exceptions.</a:t>
            </a:r>
          </a:p>
          <a:p>
            <a:pPr>
              <a:spcBef>
                <a:spcPct val="50000"/>
              </a:spcBef>
            </a:pPr>
            <a:r>
              <a:rPr lang="en-US" u="sng" dirty="0" smtClean="0"/>
              <a:t>3 On A Team</a:t>
            </a:r>
            <a:r>
              <a:rPr lang="en-US" dirty="0" smtClean="0"/>
              <a:t>… free </a:t>
            </a:r>
            <a:r>
              <a:rPr lang="en-US" dirty="0"/>
              <a:t>riders will balk but you will learn more. Time tested. </a:t>
            </a:r>
            <a:r>
              <a:rPr lang="en-US" dirty="0" smtClean="0"/>
              <a:t>	Not  </a:t>
            </a:r>
            <a:r>
              <a:rPr lang="en-US" dirty="0"/>
              <a:t>optional</a:t>
            </a:r>
            <a:r>
              <a:rPr lang="en-US" dirty="0" smtClean="0"/>
              <a:t>!</a:t>
            </a:r>
          </a:p>
          <a:p>
            <a:pPr>
              <a:spcBef>
                <a:spcPct val="50000"/>
              </a:spcBef>
            </a:pPr>
            <a:r>
              <a:rPr lang="en-US" u="sng" dirty="0" smtClean="0"/>
              <a:t>Not A Correspondence Class…   </a:t>
            </a:r>
            <a:r>
              <a:rPr lang="en-US" dirty="0" smtClean="0"/>
              <a:t>individual answers from the GSI’s are not 	given. We organize a web spot and answer questions collectively 	and share with the whole class… adds value… trust us</a:t>
            </a:r>
          </a:p>
          <a:p>
            <a:pPr>
              <a:spcBef>
                <a:spcPct val="50000"/>
              </a:spcBef>
            </a:pPr>
            <a:r>
              <a:rPr lang="en-US" u="sng" dirty="0" smtClean="0"/>
              <a:t>No Computers or Cell Phones </a:t>
            </a:r>
            <a:r>
              <a:rPr lang="en-US" dirty="0" smtClean="0"/>
              <a:t>…the PowerPoint's provide ample notes; </a:t>
            </a:r>
            <a:r>
              <a:rPr lang="en-US" dirty="0" smtClean="0"/>
              <a:t>computers </a:t>
            </a:r>
            <a:r>
              <a:rPr lang="en-US" dirty="0" smtClean="0"/>
              <a:t>are not allowed in class nor are cell phone calls</a:t>
            </a:r>
          </a:p>
          <a:p>
            <a:pPr>
              <a:spcBef>
                <a:spcPct val="50000"/>
              </a:spcBef>
            </a:pPr>
            <a:r>
              <a:rPr lang="en-US" u="sng" dirty="0" smtClean="0"/>
              <a:t>Name Plates Required</a:t>
            </a:r>
            <a:r>
              <a:rPr lang="en-US" dirty="0" smtClean="0"/>
              <a:t>…to better personalize a large class, enable cold calls 	and comfort for visiting speakers each session</a:t>
            </a:r>
            <a:endParaRPr lang="en-US" dirty="0"/>
          </a:p>
          <a:p>
            <a:pPr>
              <a:spcBef>
                <a:spcPct val="50000"/>
              </a:spcBef>
            </a:pPr>
            <a:r>
              <a:rPr lang="en-US" u="sng" dirty="0" smtClean="0"/>
              <a:t>Be On Time</a:t>
            </a:r>
            <a:r>
              <a:rPr lang="en-US" dirty="0" smtClean="0"/>
              <a:t>… be </a:t>
            </a:r>
            <a:r>
              <a:rPr lang="en-US" dirty="0"/>
              <a:t>in your seat at the beginning of class or wait to rejoin at </a:t>
            </a:r>
            <a:r>
              <a:rPr lang="en-US" dirty="0" smtClean="0"/>
              <a:t>the </a:t>
            </a:r>
            <a:r>
              <a:rPr lang="en-US" dirty="0"/>
              <a:t>break.  We take the view that it is a requirement to be prompt </a:t>
            </a:r>
            <a:r>
              <a:rPr lang="en-US" dirty="0" smtClean="0"/>
              <a:t>in </a:t>
            </a:r>
            <a:r>
              <a:rPr lang="en-US" dirty="0"/>
              <a:t>most workplaces so we shouldn’t give you bad habits </a:t>
            </a:r>
            <a:r>
              <a:rPr lang="en-US" dirty="0" smtClean="0"/>
              <a:t>here </a:t>
            </a:r>
          </a:p>
          <a:p>
            <a:pPr>
              <a:spcBef>
                <a:spcPct val="50000"/>
              </a:spcBef>
            </a:pPr>
            <a:r>
              <a:rPr lang="en-US" u="sng" dirty="0" smtClean="0"/>
              <a:t>Attendance Required</a:t>
            </a:r>
            <a:r>
              <a:rPr lang="en-US" dirty="0" smtClean="0"/>
              <a:t>… be here - much is taught via the case method and </a:t>
            </a:r>
            <a:r>
              <a:rPr lang="en-US" dirty="0" smtClean="0"/>
              <a:t>the </a:t>
            </a:r>
            <a:r>
              <a:rPr lang="en-US" dirty="0" smtClean="0"/>
              <a:t>value is in person exchange . Two </a:t>
            </a:r>
            <a:r>
              <a:rPr lang="en-US" dirty="0" smtClean="0"/>
              <a:t>unexcused </a:t>
            </a:r>
            <a:r>
              <a:rPr lang="en-US" dirty="0" smtClean="0"/>
              <a:t>absences carries </a:t>
            </a:r>
            <a:r>
              <a:rPr lang="en-US" dirty="0" smtClean="0"/>
              <a:t>a huge </a:t>
            </a:r>
            <a:r>
              <a:rPr lang="en-US" dirty="0" smtClean="0"/>
              <a:t>penalty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p:cNvSpPr>
            <a:spLocks noGrp="1" noChangeArrowheads="1"/>
          </p:cNvSpPr>
          <p:nvPr>
            <p:ph type="sldNum" sz="quarter" idx="12"/>
          </p:nvPr>
        </p:nvSpPr>
        <p:spPr>
          <a:noFill/>
        </p:spPr>
        <p:txBody>
          <a:bodyPr/>
          <a:lstStyle/>
          <a:p>
            <a:fld id="{0B5C91CD-41D7-49F7-A924-68CC50183471}" type="slidenum">
              <a:rPr lang="en-US" smtClean="0"/>
              <a:pPr/>
              <a:t>12</a:t>
            </a:fld>
            <a:endParaRPr lang="en-US" dirty="0" smtClean="0"/>
          </a:p>
        </p:txBody>
      </p:sp>
      <p:sp>
        <p:nvSpPr>
          <p:cNvPr id="9220" name="Text Box 4"/>
          <p:cNvSpPr txBox="1">
            <a:spLocks noChangeArrowheads="1"/>
          </p:cNvSpPr>
          <p:nvPr/>
        </p:nvSpPr>
        <p:spPr bwMode="auto">
          <a:xfrm>
            <a:off x="1399136" y="0"/>
            <a:ext cx="6678063" cy="1631216"/>
          </a:xfrm>
          <a:prstGeom prst="rect">
            <a:avLst/>
          </a:prstGeom>
          <a:noFill/>
          <a:ln w="12700">
            <a:noFill/>
            <a:miter lim="800000"/>
            <a:headEnd type="none" w="sm" len="sm"/>
            <a:tailEnd type="none" w="sm" len="sm"/>
          </a:ln>
        </p:spPr>
        <p:txBody>
          <a:bodyPr wrap="square">
            <a:spAutoFit/>
          </a:bodyPr>
          <a:lstStyle/>
          <a:p>
            <a:pPr algn="ctr"/>
            <a:r>
              <a:rPr lang="en-US" sz="2000" dirty="0" smtClean="0"/>
              <a:t>Class Room Confrontation: </a:t>
            </a:r>
          </a:p>
          <a:p>
            <a:pPr algn="ctr"/>
            <a:r>
              <a:rPr lang="en-US" sz="2800" b="1" dirty="0" smtClean="0"/>
              <a:t>Training in the Real World Atmosphere …</a:t>
            </a:r>
          </a:p>
          <a:p>
            <a:pPr algn="ctr"/>
            <a:r>
              <a:rPr lang="en-US" sz="2800" b="1" dirty="0" smtClean="0"/>
              <a:t>Instructive </a:t>
            </a:r>
            <a:r>
              <a:rPr lang="en-US" sz="2800" b="1" dirty="0" smtClean="0"/>
              <a:t>Board Room Level  </a:t>
            </a:r>
            <a:r>
              <a:rPr lang="en-US" sz="2800" b="1" dirty="0" smtClean="0"/>
              <a:t>Tension</a:t>
            </a:r>
          </a:p>
          <a:p>
            <a:pPr algn="ctr"/>
            <a:endParaRPr lang="en-US" sz="2400" dirty="0"/>
          </a:p>
        </p:txBody>
      </p:sp>
      <p:sp>
        <p:nvSpPr>
          <p:cNvPr id="9221" name="Line 5"/>
          <p:cNvSpPr>
            <a:spLocks noChangeShapeType="1"/>
          </p:cNvSpPr>
          <p:nvPr/>
        </p:nvSpPr>
        <p:spPr bwMode="auto">
          <a:xfrm>
            <a:off x="228600" y="14478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6" name="Rectangle 5"/>
          <p:cNvSpPr/>
          <p:nvPr/>
        </p:nvSpPr>
        <p:spPr>
          <a:xfrm>
            <a:off x="0" y="1676400"/>
            <a:ext cx="9144000" cy="4524315"/>
          </a:xfrm>
          <a:prstGeom prst="rect">
            <a:avLst/>
          </a:prstGeom>
        </p:spPr>
        <p:txBody>
          <a:bodyPr wrap="square">
            <a:spAutoFit/>
          </a:bodyPr>
          <a:lstStyle/>
          <a:p>
            <a:pPr>
              <a:buFont typeface="Wingdings" pitchFamily="2" charset="2"/>
              <a:buChar char="ü"/>
            </a:pPr>
            <a:r>
              <a:rPr lang="en-US" dirty="0" smtClean="0"/>
              <a:t> </a:t>
            </a:r>
            <a:r>
              <a:rPr lang="en-US" u="sng" dirty="0" smtClean="0"/>
              <a:t>Settings And Styles Vary.</a:t>
            </a:r>
            <a:r>
              <a:rPr lang="en-US" dirty="0" smtClean="0"/>
              <a:t>.. But one of the distinctions in this course is that </a:t>
            </a:r>
            <a:r>
              <a:rPr lang="en-US" dirty="0" smtClean="0"/>
              <a:t>three  </a:t>
            </a:r>
            <a:r>
              <a:rPr lang="en-US" dirty="0" smtClean="0"/>
              <a:t>assignments are framed in a way that the student is the advisor or </a:t>
            </a:r>
            <a:r>
              <a:rPr lang="en-US" dirty="0" smtClean="0"/>
              <a:t>principal </a:t>
            </a:r>
            <a:r>
              <a:rPr lang="en-US" dirty="0" smtClean="0"/>
              <a:t>making a case in a presentation  either for or against a deal.</a:t>
            </a:r>
          </a:p>
          <a:p>
            <a:endParaRPr lang="en-US" dirty="0" smtClean="0"/>
          </a:p>
          <a:p>
            <a:pPr>
              <a:buFont typeface="Wingdings" pitchFamily="2" charset="2"/>
              <a:buChar char="ü"/>
            </a:pPr>
            <a:r>
              <a:rPr lang="en-US" dirty="0" smtClean="0"/>
              <a:t> </a:t>
            </a:r>
            <a:r>
              <a:rPr lang="en-US" u="sng" dirty="0" smtClean="0"/>
              <a:t>Context</a:t>
            </a:r>
            <a:r>
              <a:rPr lang="en-US" dirty="0" smtClean="0"/>
              <a:t>…. The audience is either a CEO, a board or a group of investors. Realize </a:t>
            </a:r>
            <a:r>
              <a:rPr lang="en-US" dirty="0" smtClean="0"/>
              <a:t>that </a:t>
            </a:r>
            <a:r>
              <a:rPr lang="en-US" dirty="0" smtClean="0"/>
              <a:t>outside advisors usually face  tension packed settings where their 	findings are openly and forcefully challenged.</a:t>
            </a:r>
          </a:p>
          <a:p>
            <a:endParaRPr lang="en-US" dirty="0" smtClean="0"/>
          </a:p>
          <a:p>
            <a:pPr>
              <a:buFont typeface="Wingdings" pitchFamily="2" charset="2"/>
              <a:buChar char="ü"/>
            </a:pPr>
            <a:r>
              <a:rPr lang="en-US" dirty="0" smtClean="0"/>
              <a:t> </a:t>
            </a:r>
            <a:r>
              <a:rPr lang="en-US" u="sng" dirty="0" smtClean="0"/>
              <a:t>Intellectual Tension </a:t>
            </a:r>
            <a:r>
              <a:rPr lang="en-US" dirty="0" smtClean="0"/>
              <a:t>…We create a tension by training your peers to drill down </a:t>
            </a:r>
            <a:r>
              <a:rPr lang="en-US" dirty="0" smtClean="0"/>
              <a:t>on </a:t>
            </a:r>
            <a:r>
              <a:rPr lang="en-US" dirty="0" smtClean="0"/>
              <a:t>the supporting logic of your point of view. When you are not 	thought-out  it becomes very obvious.</a:t>
            </a:r>
          </a:p>
          <a:p>
            <a:endParaRPr lang="en-US" dirty="0" smtClean="0"/>
          </a:p>
          <a:p>
            <a:pPr marL="342900" indent="-342900"/>
            <a:r>
              <a:rPr lang="en-US" u="sng" dirty="0" smtClean="0"/>
              <a:t>Conflict at Haas</a:t>
            </a:r>
            <a:r>
              <a:rPr lang="en-US" dirty="0" smtClean="0"/>
              <a:t>…</a:t>
            </a:r>
            <a:r>
              <a:rPr lang="en-US" u="sng" dirty="0" smtClean="0"/>
              <a:t> </a:t>
            </a:r>
            <a:r>
              <a:rPr lang="en-US" dirty="0" smtClean="0"/>
              <a:t>This  style of active interrogation and free for all  argument </a:t>
            </a:r>
            <a:r>
              <a:rPr lang="en-US" dirty="0" smtClean="0"/>
              <a:t>is </a:t>
            </a:r>
            <a:r>
              <a:rPr lang="en-US" dirty="0" smtClean="0"/>
              <a:t>not often experienced  in the Haas environment.  Students seem 	uncomfortable in navigating a seemingly "aggressive" atmosphere. Hence we </a:t>
            </a:r>
            <a:r>
              <a:rPr lang="en-US" dirty="0" smtClean="0"/>
              <a:t>give </a:t>
            </a:r>
            <a:r>
              <a:rPr lang="en-US" dirty="0" smtClean="0"/>
              <a:t>them  some practice at real world disputes involving big money and </a:t>
            </a:r>
            <a:r>
              <a:rPr lang="en-US" dirty="0" smtClean="0"/>
              <a:t>huge </a:t>
            </a:r>
            <a:r>
              <a:rPr lang="en-US" dirty="0" smtClean="0"/>
              <a:t>stakes.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sldNum" sz="quarter" idx="12"/>
          </p:nvPr>
        </p:nvSpPr>
        <p:spPr>
          <a:noFill/>
        </p:spPr>
        <p:txBody>
          <a:bodyPr/>
          <a:lstStyle/>
          <a:p>
            <a:fld id="{506EE133-0784-4556-B3DB-C58DEA6E1321}" type="slidenum">
              <a:rPr lang="en-US" smtClean="0"/>
              <a:pPr/>
              <a:t>13</a:t>
            </a:fld>
            <a:endParaRPr lang="en-US" dirty="0" smtClean="0"/>
          </a:p>
        </p:txBody>
      </p:sp>
      <p:sp>
        <p:nvSpPr>
          <p:cNvPr id="71684" name="Rectangle 2"/>
          <p:cNvSpPr>
            <a:spLocks noChangeArrowheads="1"/>
          </p:cNvSpPr>
          <p:nvPr/>
        </p:nvSpPr>
        <p:spPr bwMode="auto">
          <a:xfrm>
            <a:off x="0" y="0"/>
            <a:ext cx="9142412" cy="1508747"/>
          </a:xfrm>
          <a:prstGeom prst="rect">
            <a:avLst/>
          </a:prstGeom>
          <a:noFill/>
          <a:ln w="9525">
            <a:noFill/>
            <a:miter lim="800000"/>
            <a:headEnd/>
            <a:tailEnd/>
          </a:ln>
        </p:spPr>
        <p:txBody>
          <a:bodyPr wrap="square" lIns="92075" tIns="46038" rIns="92075" bIns="46038">
            <a:spAutoFit/>
          </a:bodyPr>
          <a:lstStyle/>
          <a:p>
            <a:pPr algn="ctr"/>
            <a:r>
              <a:rPr lang="en-US" sz="2000" dirty="0" smtClean="0"/>
              <a:t>Criticism:</a:t>
            </a:r>
          </a:p>
          <a:p>
            <a:pPr algn="ctr"/>
            <a:r>
              <a:rPr lang="en-US" sz="3200" b="1" dirty="0" smtClean="0"/>
              <a:t>Professor Too Tough On Students In Front Of </a:t>
            </a:r>
            <a:r>
              <a:rPr lang="en-US" sz="3200" b="1" dirty="0" smtClean="0"/>
              <a:t>Peers</a:t>
            </a:r>
            <a:endParaRPr lang="en-US" sz="3200" b="1" dirty="0" smtClean="0"/>
          </a:p>
          <a:p>
            <a:pPr algn="ctr"/>
            <a:endParaRPr lang="en-US" sz="2000" dirty="0" smtClean="0"/>
          </a:p>
          <a:p>
            <a:pPr algn="ctr"/>
            <a:endParaRPr lang="en-US" sz="2000" dirty="0"/>
          </a:p>
        </p:txBody>
      </p:sp>
      <p:sp>
        <p:nvSpPr>
          <p:cNvPr id="71685" name="Line 3"/>
          <p:cNvSpPr>
            <a:spLocks noChangeShapeType="1"/>
          </p:cNvSpPr>
          <p:nvPr/>
        </p:nvSpPr>
        <p:spPr bwMode="auto">
          <a:xfrm>
            <a:off x="304800" y="1295400"/>
            <a:ext cx="85344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71686" name="Rectangle 4"/>
          <p:cNvSpPr>
            <a:spLocks noChangeArrowheads="1"/>
          </p:cNvSpPr>
          <p:nvPr/>
        </p:nvSpPr>
        <p:spPr bwMode="auto">
          <a:xfrm>
            <a:off x="0" y="0"/>
            <a:ext cx="4038600" cy="216086"/>
          </a:xfrm>
          <a:prstGeom prst="rect">
            <a:avLst/>
          </a:prstGeom>
          <a:noFill/>
          <a:ln w="9525">
            <a:noFill/>
            <a:miter lim="800000"/>
            <a:headEnd/>
            <a:tailEnd/>
          </a:ln>
        </p:spPr>
        <p:txBody>
          <a:bodyPr lIns="92075" tIns="46038" rIns="92075" bIns="46038">
            <a:spAutoFit/>
          </a:bodyPr>
          <a:lstStyle/>
          <a:p>
            <a:pPr>
              <a:spcBef>
                <a:spcPct val="50000"/>
              </a:spcBef>
            </a:pPr>
            <a:r>
              <a:rPr lang="en-US" sz="800" u="sng" dirty="0"/>
              <a:t>Student Quotes From Actual Evaluations</a:t>
            </a:r>
          </a:p>
        </p:txBody>
      </p:sp>
      <p:sp>
        <p:nvSpPr>
          <p:cNvPr id="71687" name="Rectangle 5"/>
          <p:cNvSpPr>
            <a:spLocks noChangeArrowheads="1"/>
          </p:cNvSpPr>
          <p:nvPr/>
        </p:nvSpPr>
        <p:spPr bwMode="auto">
          <a:xfrm>
            <a:off x="0" y="1371600"/>
            <a:ext cx="9144000" cy="3570850"/>
          </a:xfrm>
          <a:prstGeom prst="rect">
            <a:avLst/>
          </a:prstGeom>
          <a:noFill/>
          <a:ln w="9525">
            <a:noFill/>
            <a:miter lim="800000"/>
            <a:headEnd/>
            <a:tailEnd/>
          </a:ln>
        </p:spPr>
        <p:txBody>
          <a:bodyPr wrap="square" lIns="92075" tIns="46038" rIns="92075" bIns="46038">
            <a:spAutoFit/>
          </a:bodyPr>
          <a:lstStyle/>
          <a:p>
            <a:pPr>
              <a:spcBef>
                <a:spcPct val="50000"/>
              </a:spcBef>
            </a:pPr>
            <a:r>
              <a:rPr lang="en-US" sz="1600" dirty="0"/>
              <a:t>	</a:t>
            </a:r>
            <a:endParaRPr lang="en-US" sz="1600" dirty="0" smtClean="0"/>
          </a:p>
          <a:p>
            <a:pPr algn="ctr">
              <a:spcBef>
                <a:spcPct val="50000"/>
              </a:spcBef>
            </a:pPr>
            <a:r>
              <a:rPr lang="en-US" sz="2400" b="1" dirty="0" smtClean="0"/>
              <a:t>“</a:t>
            </a:r>
            <a:r>
              <a:rPr lang="en-US" sz="2400" b="1" dirty="0" smtClean="0"/>
              <a:t>Embarrassing students who were not prepared was not necessary” </a:t>
            </a:r>
            <a:r>
              <a:rPr lang="en-US" sz="2400" dirty="0" smtClean="0"/>
              <a:t>(2008)</a:t>
            </a:r>
          </a:p>
          <a:p>
            <a:pPr>
              <a:spcBef>
                <a:spcPct val="50000"/>
              </a:spcBef>
            </a:pPr>
            <a:r>
              <a:rPr lang="en-US" sz="1600" dirty="0" smtClean="0"/>
              <a:t>	</a:t>
            </a:r>
            <a:endParaRPr lang="en-US" sz="1600" dirty="0"/>
          </a:p>
          <a:p>
            <a:pPr>
              <a:spcBef>
                <a:spcPct val="50000"/>
              </a:spcBef>
            </a:pPr>
            <a:endParaRPr lang="en-US" sz="1600" dirty="0" smtClean="0"/>
          </a:p>
          <a:p>
            <a:pPr>
              <a:spcBef>
                <a:spcPct val="50000"/>
              </a:spcBef>
            </a:pPr>
            <a:endParaRPr lang="en-US" sz="1600" b="1" dirty="0" smtClean="0"/>
          </a:p>
          <a:p>
            <a:pPr>
              <a:spcBef>
                <a:spcPct val="50000"/>
              </a:spcBef>
            </a:pPr>
            <a:endParaRPr lang="en-US" sz="1600" b="1" dirty="0" smtClean="0"/>
          </a:p>
          <a:p>
            <a:pPr>
              <a:spcBef>
                <a:spcPct val="50000"/>
              </a:spcBef>
            </a:pPr>
            <a:endParaRPr lang="en-US" sz="1600" b="1" dirty="0" smtClean="0"/>
          </a:p>
          <a:p>
            <a:pPr>
              <a:spcBef>
                <a:spcPct val="50000"/>
              </a:spcBef>
            </a:pPr>
            <a:r>
              <a:rPr lang="en-US" sz="2000" b="1" dirty="0" smtClean="0"/>
              <a:t>	</a:t>
            </a:r>
            <a:r>
              <a:rPr lang="en-US" sz="1600" dirty="0" smtClean="0"/>
              <a:t>	</a:t>
            </a:r>
            <a:r>
              <a:rPr lang="en-US" sz="1600" dirty="0" smtClean="0"/>
              <a:t>“</a:t>
            </a:r>
            <a:endParaRPr lang="en-US" sz="1600" dirty="0"/>
          </a:p>
        </p:txBody>
      </p:sp>
      <p:sp>
        <p:nvSpPr>
          <p:cNvPr id="71688" name="Rectangle 6"/>
          <p:cNvSpPr>
            <a:spLocks noChangeArrowheads="1"/>
          </p:cNvSpPr>
          <p:nvPr/>
        </p:nvSpPr>
        <p:spPr bwMode="auto">
          <a:xfrm>
            <a:off x="228600" y="3276600"/>
            <a:ext cx="8382000" cy="2057400"/>
          </a:xfrm>
          <a:prstGeom prst="rect">
            <a:avLst/>
          </a:prstGeom>
          <a:noFill/>
          <a:ln w="25400">
            <a:solidFill>
              <a:srgbClr val="FF0000"/>
            </a:solidFill>
            <a:miter lim="800000"/>
            <a:headEnd type="none" w="sm" len="sm"/>
            <a:tailEnd type="none" w="sm" len="sm"/>
          </a:ln>
        </p:spPr>
        <p:txBody>
          <a:bodyPr wrap="none" anchor="ctr"/>
          <a:lstStyle/>
          <a:p>
            <a:endParaRPr lang="en-US" sz="5400"/>
          </a:p>
        </p:txBody>
      </p:sp>
      <p:sp>
        <p:nvSpPr>
          <p:cNvPr id="8" name="Rectangle 7"/>
          <p:cNvSpPr/>
          <p:nvPr/>
        </p:nvSpPr>
        <p:spPr>
          <a:xfrm>
            <a:off x="381000" y="3505200"/>
            <a:ext cx="8077200" cy="1541961"/>
          </a:xfrm>
          <a:prstGeom prst="rect">
            <a:avLst/>
          </a:prstGeom>
        </p:spPr>
        <p:txBody>
          <a:bodyPr wrap="square">
            <a:spAutoFit/>
          </a:bodyPr>
          <a:lstStyle/>
          <a:p>
            <a:pPr>
              <a:spcBef>
                <a:spcPct val="50000"/>
              </a:spcBef>
            </a:pPr>
            <a:r>
              <a:rPr lang="en-US" sz="2400" b="1" dirty="0" smtClean="0"/>
              <a:t>On the other hand …</a:t>
            </a:r>
          </a:p>
          <a:p>
            <a:pPr>
              <a:spcBef>
                <a:spcPct val="90000"/>
              </a:spcBef>
            </a:pPr>
            <a:r>
              <a:rPr lang="en-US" dirty="0" smtClean="0"/>
              <a:t>	</a:t>
            </a:r>
            <a:r>
              <a:rPr lang="en-US" b="1" dirty="0" smtClean="0"/>
              <a:t>“Wish more professors were openly tough on the unprepared </a:t>
            </a:r>
            <a:r>
              <a:rPr lang="en-US" dirty="0" smtClean="0"/>
              <a:t>… </a:t>
            </a:r>
            <a:r>
              <a:rPr lang="en-US" b="1" dirty="0" smtClean="0"/>
              <a:t>we pay too much to </a:t>
            </a:r>
            <a:r>
              <a:rPr lang="en-US" b="1" dirty="0" smtClean="0"/>
              <a:t>put </a:t>
            </a:r>
            <a:r>
              <a:rPr lang="en-US" b="1" dirty="0" smtClean="0"/>
              <a:t>up with someone who has not read the material and wants us to slow down or wants to shift </a:t>
            </a:r>
            <a:r>
              <a:rPr lang="en-US" b="1" dirty="0" smtClean="0"/>
              <a:t>topic </a:t>
            </a:r>
            <a:r>
              <a:rPr lang="en-US" b="1" dirty="0" smtClean="0"/>
              <a:t>and tell us how great they are” (2009)</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sldNum" sz="quarter" idx="12"/>
          </p:nvPr>
        </p:nvSpPr>
        <p:spPr>
          <a:noFill/>
        </p:spPr>
        <p:txBody>
          <a:bodyPr/>
          <a:lstStyle/>
          <a:p>
            <a:fld id="{1EE2D52E-C4ED-4E1A-B4C3-4E812155A6BF}" type="slidenum">
              <a:rPr lang="en-US" smtClean="0"/>
              <a:pPr/>
              <a:t>14</a:t>
            </a:fld>
            <a:endParaRPr lang="en-US" dirty="0" smtClean="0"/>
          </a:p>
        </p:txBody>
      </p:sp>
      <p:sp>
        <p:nvSpPr>
          <p:cNvPr id="69636" name="Rectangle 2"/>
          <p:cNvSpPr>
            <a:spLocks noChangeArrowheads="1"/>
          </p:cNvSpPr>
          <p:nvPr/>
        </p:nvSpPr>
        <p:spPr bwMode="auto">
          <a:xfrm>
            <a:off x="42862" y="0"/>
            <a:ext cx="9101138" cy="893194"/>
          </a:xfrm>
          <a:prstGeom prst="rect">
            <a:avLst/>
          </a:prstGeom>
          <a:noFill/>
          <a:ln w="9525">
            <a:noFill/>
            <a:miter lim="800000"/>
            <a:headEnd/>
            <a:tailEnd/>
          </a:ln>
        </p:spPr>
        <p:txBody>
          <a:bodyPr lIns="92075" tIns="46038" rIns="92075" bIns="46038">
            <a:spAutoFit/>
          </a:bodyPr>
          <a:lstStyle/>
          <a:p>
            <a:pPr algn="ctr"/>
            <a:r>
              <a:rPr lang="en-US" sz="2000" dirty="0" smtClean="0"/>
              <a:t>Criticism:</a:t>
            </a:r>
          </a:p>
          <a:p>
            <a:pPr algn="ctr"/>
            <a:r>
              <a:rPr lang="en-US" sz="3200" b="1" dirty="0" smtClean="0"/>
              <a:t>Not </a:t>
            </a:r>
            <a:r>
              <a:rPr lang="en-US" sz="3200" b="1" dirty="0"/>
              <a:t>Much Hand Holding On Assignments </a:t>
            </a:r>
          </a:p>
        </p:txBody>
      </p:sp>
      <p:sp>
        <p:nvSpPr>
          <p:cNvPr id="69637" name="Line 3"/>
          <p:cNvSpPr>
            <a:spLocks noChangeShapeType="1"/>
          </p:cNvSpPr>
          <p:nvPr/>
        </p:nvSpPr>
        <p:spPr bwMode="auto">
          <a:xfrm>
            <a:off x="323850" y="11430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69638" name="Rectangle 4"/>
          <p:cNvSpPr>
            <a:spLocks noChangeArrowheads="1"/>
          </p:cNvSpPr>
          <p:nvPr/>
        </p:nvSpPr>
        <p:spPr bwMode="auto">
          <a:xfrm>
            <a:off x="0" y="0"/>
            <a:ext cx="4038600" cy="216086"/>
          </a:xfrm>
          <a:prstGeom prst="rect">
            <a:avLst/>
          </a:prstGeom>
          <a:noFill/>
          <a:ln w="9525">
            <a:noFill/>
            <a:miter lim="800000"/>
            <a:headEnd/>
            <a:tailEnd/>
          </a:ln>
        </p:spPr>
        <p:txBody>
          <a:bodyPr lIns="92075" tIns="46038" rIns="92075" bIns="46038">
            <a:spAutoFit/>
          </a:bodyPr>
          <a:lstStyle/>
          <a:p>
            <a:pPr>
              <a:spcBef>
                <a:spcPct val="50000"/>
              </a:spcBef>
            </a:pPr>
            <a:r>
              <a:rPr lang="en-US" sz="800" u="sng" dirty="0"/>
              <a:t>Student Quotes From Actual Evaluations</a:t>
            </a:r>
          </a:p>
        </p:txBody>
      </p:sp>
      <p:sp>
        <p:nvSpPr>
          <p:cNvPr id="69639" name="Rectangle 5"/>
          <p:cNvSpPr>
            <a:spLocks noChangeArrowheads="1"/>
          </p:cNvSpPr>
          <p:nvPr/>
        </p:nvSpPr>
        <p:spPr bwMode="auto">
          <a:xfrm>
            <a:off x="0" y="1295400"/>
            <a:ext cx="8763000" cy="5171288"/>
          </a:xfrm>
          <a:prstGeom prst="rect">
            <a:avLst/>
          </a:prstGeom>
          <a:noFill/>
          <a:ln w="9525">
            <a:noFill/>
            <a:miter lim="800000"/>
            <a:headEnd/>
            <a:tailEnd/>
          </a:ln>
        </p:spPr>
        <p:txBody>
          <a:bodyPr lIns="92075" tIns="46038" rIns="92075" bIns="46038">
            <a:spAutoFit/>
          </a:bodyPr>
          <a:lstStyle/>
          <a:p>
            <a:pPr>
              <a:spcBef>
                <a:spcPct val="50000"/>
              </a:spcBef>
            </a:pPr>
            <a:r>
              <a:rPr lang="en-US" sz="2200" dirty="0">
                <a:sym typeface="Monotype Sorts" pitchFamily="2" charset="2"/>
              </a:rPr>
              <a:t>	“</a:t>
            </a:r>
            <a:r>
              <a:rPr lang="en-US" sz="2200" b="1" dirty="0">
                <a:sym typeface="Monotype Sorts" pitchFamily="2" charset="2"/>
              </a:rPr>
              <a:t>Did not provide detailed step-by-step instructions 	</a:t>
            </a:r>
            <a:r>
              <a:rPr lang="en-US" sz="2200" b="1" dirty="0" smtClean="0">
                <a:sym typeface="Monotype Sorts" pitchFamily="2" charset="2"/>
              </a:rPr>
              <a:t>		for </a:t>
            </a:r>
            <a:r>
              <a:rPr lang="en-US" sz="2200" b="1" dirty="0">
                <a:sym typeface="Monotype Sorts" pitchFamily="2" charset="2"/>
              </a:rPr>
              <a:t>assignments” (</a:t>
            </a:r>
            <a:r>
              <a:rPr lang="en-US" sz="2200" b="1" dirty="0" smtClean="0">
                <a:sym typeface="Monotype Sorts" pitchFamily="2" charset="2"/>
              </a:rPr>
              <a:t>2009) </a:t>
            </a:r>
            <a:r>
              <a:rPr lang="en-US" sz="2200" b="1" dirty="0">
                <a:sym typeface="Monotype Sorts" pitchFamily="2" charset="2"/>
              </a:rPr>
              <a:t>and “Not obvious how to </a:t>
            </a:r>
            <a:r>
              <a:rPr lang="en-US" sz="2200" b="1" dirty="0" smtClean="0">
                <a:sym typeface="Monotype Sorts" pitchFamily="2" charset="2"/>
              </a:rPr>
              <a:t>do </a:t>
            </a:r>
            <a:r>
              <a:rPr lang="en-US" sz="2200" b="1" dirty="0" smtClean="0">
                <a:sym typeface="Monotype Sorts" pitchFamily="2" charset="2"/>
              </a:rPr>
              <a:t>projects</a:t>
            </a:r>
            <a:r>
              <a:rPr lang="en-US" sz="2200" b="1" dirty="0">
                <a:sym typeface="Monotype Sorts" pitchFamily="2" charset="2"/>
              </a:rPr>
              <a:t>” </a:t>
            </a:r>
            <a:r>
              <a:rPr lang="en-US" sz="2200" b="1" dirty="0" smtClean="0">
                <a:sym typeface="Monotype Sorts" pitchFamily="2" charset="2"/>
              </a:rPr>
              <a:t>		(</a:t>
            </a:r>
            <a:r>
              <a:rPr lang="en-US" sz="2200" b="1" dirty="0">
                <a:sym typeface="Monotype Sorts" pitchFamily="2" charset="2"/>
              </a:rPr>
              <a:t>2004)</a:t>
            </a:r>
          </a:p>
          <a:p>
            <a:pPr>
              <a:spcBef>
                <a:spcPct val="50000"/>
              </a:spcBef>
            </a:pPr>
            <a:r>
              <a:rPr lang="en-US" sz="2200" b="1" dirty="0">
                <a:sym typeface="Monotype Sorts" pitchFamily="2" charset="2"/>
              </a:rPr>
              <a:t>	“Could have spent more time teaching modeling” (2004)</a:t>
            </a:r>
          </a:p>
          <a:p>
            <a:pPr>
              <a:spcBef>
                <a:spcPct val="50000"/>
              </a:spcBef>
            </a:pPr>
            <a:r>
              <a:rPr lang="en-US" sz="2200" b="1" dirty="0">
                <a:sym typeface="Monotype Sorts" pitchFamily="2" charset="2"/>
              </a:rPr>
              <a:t>	“Did not walk through the ‘details’ of any of the 	</a:t>
            </a:r>
            <a:r>
              <a:rPr lang="en-US" sz="2200" b="1" dirty="0" smtClean="0">
                <a:sym typeface="Monotype Sorts" pitchFamily="2" charset="2"/>
              </a:rPr>
              <a:t>			assignments</a:t>
            </a:r>
            <a:r>
              <a:rPr lang="en-US" sz="2200" b="1" dirty="0">
                <a:sym typeface="Monotype Sorts" pitchFamily="2" charset="2"/>
              </a:rPr>
              <a:t>” (</a:t>
            </a:r>
            <a:r>
              <a:rPr lang="en-US" sz="2200" b="1" dirty="0" smtClean="0">
                <a:sym typeface="Monotype Sorts" pitchFamily="2" charset="2"/>
              </a:rPr>
              <a:t>2008)</a:t>
            </a:r>
            <a:endParaRPr lang="en-US" sz="2200" b="1" dirty="0">
              <a:sym typeface="Monotype Sorts" pitchFamily="2" charset="2"/>
            </a:endParaRPr>
          </a:p>
          <a:p>
            <a:pPr>
              <a:spcBef>
                <a:spcPct val="50000"/>
              </a:spcBef>
            </a:pPr>
            <a:r>
              <a:rPr lang="en-US" sz="2200" b="1" dirty="0" smtClean="0">
                <a:sym typeface="Monotype Sorts" pitchFamily="2" charset="2"/>
              </a:rPr>
              <a:t>	On </a:t>
            </a:r>
            <a:r>
              <a:rPr lang="en-US" sz="2200" b="1" dirty="0">
                <a:sym typeface="Monotype Sorts" pitchFamily="2" charset="2"/>
              </a:rPr>
              <a:t>the other hand …</a:t>
            </a:r>
          </a:p>
          <a:p>
            <a:pPr>
              <a:spcBef>
                <a:spcPct val="50000"/>
              </a:spcBef>
            </a:pPr>
            <a:r>
              <a:rPr lang="en-US" sz="2200" dirty="0">
                <a:sym typeface="Monotype Sorts" pitchFamily="2" charset="2"/>
              </a:rPr>
              <a:t>	</a:t>
            </a:r>
            <a:r>
              <a:rPr lang="en-US" sz="2000" b="1" dirty="0">
                <a:sym typeface="Monotype Sorts" pitchFamily="2" charset="2"/>
              </a:rPr>
              <a:t>“If you like formulas and step-by-step certainty, this 	</a:t>
            </a:r>
            <a:r>
              <a:rPr lang="en-US" sz="2000" b="1" dirty="0" smtClean="0">
                <a:sym typeface="Monotype Sorts" pitchFamily="2" charset="2"/>
              </a:rPr>
              <a:t>		course </a:t>
            </a:r>
            <a:r>
              <a:rPr lang="en-US" sz="2000" b="1" dirty="0">
                <a:sym typeface="Monotype Sorts" pitchFamily="2" charset="2"/>
              </a:rPr>
              <a:t>is not for you”</a:t>
            </a:r>
          </a:p>
          <a:p>
            <a:pPr>
              <a:spcBef>
                <a:spcPct val="50000"/>
              </a:spcBef>
            </a:pPr>
            <a:r>
              <a:rPr lang="en-US" sz="2000" dirty="0">
                <a:sym typeface="Monotype Sorts" pitchFamily="2" charset="2"/>
              </a:rPr>
              <a:t>	“If you like advanced problem solving and tackling 	</a:t>
            </a:r>
            <a:r>
              <a:rPr lang="en-US" sz="2000" dirty="0" smtClean="0">
                <a:sym typeface="Monotype Sorts" pitchFamily="2" charset="2"/>
              </a:rPr>
              <a:t>			ambiguity </a:t>
            </a:r>
            <a:r>
              <a:rPr lang="en-US" sz="2000" dirty="0">
                <a:sym typeface="Monotype Sorts" pitchFamily="2" charset="2"/>
              </a:rPr>
              <a:t>as it exists in deal making in the real </a:t>
            </a:r>
            <a:r>
              <a:rPr lang="en-US" sz="2000" dirty="0" smtClean="0">
                <a:sym typeface="Monotype Sorts" pitchFamily="2" charset="2"/>
              </a:rPr>
              <a:t>world</a:t>
            </a:r>
            <a:r>
              <a:rPr lang="en-US" sz="2000" dirty="0">
                <a:sym typeface="Monotype Sorts" pitchFamily="2" charset="2"/>
              </a:rPr>
              <a:t>, </a:t>
            </a:r>
            <a:r>
              <a:rPr lang="en-US" sz="2000" dirty="0" smtClean="0">
                <a:sym typeface="Monotype Sorts" pitchFamily="2" charset="2"/>
              </a:rPr>
              <a:t>get </a:t>
            </a:r>
            <a:r>
              <a:rPr lang="en-US" sz="2000" dirty="0" smtClean="0">
                <a:sym typeface="Monotype Sorts" pitchFamily="2" charset="2"/>
              </a:rPr>
              <a:t>comfortable </a:t>
            </a:r>
            <a:r>
              <a:rPr lang="en-US" sz="2000" dirty="0" smtClean="0">
                <a:sym typeface="Monotype Sorts" pitchFamily="2" charset="2"/>
              </a:rPr>
              <a:t>	and stay </a:t>
            </a:r>
            <a:r>
              <a:rPr lang="en-US" sz="2000" dirty="0">
                <a:sym typeface="Monotype Sorts" pitchFamily="2" charset="2"/>
              </a:rPr>
              <a:t>a while … great </a:t>
            </a:r>
            <a:r>
              <a:rPr lang="en-US" sz="2000" dirty="0" smtClean="0">
                <a:sym typeface="Monotype Sorts" pitchFamily="2" charset="2"/>
              </a:rPr>
              <a:t>course </a:t>
            </a:r>
            <a:r>
              <a:rPr lang="en-US" sz="2000" dirty="0">
                <a:sym typeface="Monotype Sorts" pitchFamily="2" charset="2"/>
              </a:rPr>
              <a:t>for the </a:t>
            </a:r>
            <a:r>
              <a:rPr lang="en-US" sz="2000" dirty="0" smtClean="0">
                <a:sym typeface="Monotype Sorts" pitchFamily="2" charset="2"/>
              </a:rPr>
              <a:t>top </a:t>
            </a:r>
            <a:r>
              <a:rPr lang="en-US" sz="2000" dirty="0" smtClean="0">
                <a:sym typeface="Monotype Sorts" pitchFamily="2" charset="2"/>
              </a:rPr>
              <a:t>executive/ownership </a:t>
            </a:r>
            <a:r>
              <a:rPr lang="en-US" sz="2000" dirty="0" smtClean="0">
                <a:sym typeface="Monotype Sorts" pitchFamily="2" charset="2"/>
              </a:rPr>
              <a:t>	aspirant</a:t>
            </a:r>
            <a:r>
              <a:rPr lang="en-US" sz="2000" dirty="0">
                <a:sym typeface="Monotype Sorts" pitchFamily="2" charset="2"/>
              </a:rPr>
              <a:t>” (2005)</a:t>
            </a:r>
          </a:p>
        </p:txBody>
      </p:sp>
      <p:sp>
        <p:nvSpPr>
          <p:cNvPr id="69640" name="Rectangle 6"/>
          <p:cNvSpPr>
            <a:spLocks noChangeArrowheads="1"/>
          </p:cNvSpPr>
          <p:nvPr/>
        </p:nvSpPr>
        <p:spPr bwMode="auto">
          <a:xfrm>
            <a:off x="381000" y="3810000"/>
            <a:ext cx="8763000" cy="2895600"/>
          </a:xfrm>
          <a:prstGeom prst="rect">
            <a:avLst/>
          </a:prstGeom>
          <a:noFill/>
          <a:ln w="25400">
            <a:solidFill>
              <a:srgbClr val="FF0000"/>
            </a:solidFill>
            <a:miter lim="800000"/>
            <a:headEnd type="none" w="sm" len="sm"/>
            <a:tailEnd type="none" w="sm" len="sm"/>
          </a:ln>
        </p:spPr>
        <p:txBody>
          <a:bodyPr wrap="none" anchor="ctr"/>
          <a:lstStyle/>
          <a:p>
            <a:endParaRPr lang="en-US" sz="5400" dirty="0"/>
          </a:p>
        </p:txBody>
      </p:sp>
    </p:spTree>
  </p:cSld>
  <p:clrMapOvr>
    <a:masterClrMapping/>
  </p:clrMapOvr>
  <p:transition advTm="158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p:cNvSpPr>
            <a:spLocks noGrp="1" noChangeArrowheads="1"/>
          </p:cNvSpPr>
          <p:nvPr>
            <p:ph type="sldNum" sz="quarter" idx="12"/>
          </p:nvPr>
        </p:nvSpPr>
        <p:spPr>
          <a:noFill/>
        </p:spPr>
        <p:txBody>
          <a:bodyPr/>
          <a:lstStyle/>
          <a:p>
            <a:fld id="{0B5C91CD-41D7-49F7-A924-68CC50183471}" type="slidenum">
              <a:rPr lang="en-US" smtClean="0"/>
              <a:pPr/>
              <a:t>15</a:t>
            </a:fld>
            <a:endParaRPr lang="en-US" dirty="0" smtClean="0"/>
          </a:p>
        </p:txBody>
      </p:sp>
      <p:sp>
        <p:nvSpPr>
          <p:cNvPr id="9220" name="Text Box 4"/>
          <p:cNvSpPr txBox="1">
            <a:spLocks noChangeArrowheads="1"/>
          </p:cNvSpPr>
          <p:nvPr/>
        </p:nvSpPr>
        <p:spPr bwMode="auto">
          <a:xfrm>
            <a:off x="0" y="0"/>
            <a:ext cx="9144000" cy="954107"/>
          </a:xfrm>
          <a:prstGeom prst="rect">
            <a:avLst/>
          </a:prstGeom>
          <a:noFill/>
          <a:ln w="12700">
            <a:noFill/>
            <a:miter lim="800000"/>
            <a:headEnd type="none" w="sm" len="sm"/>
            <a:tailEnd type="none" w="sm" len="sm"/>
          </a:ln>
        </p:spPr>
        <p:txBody>
          <a:bodyPr wrap="square">
            <a:spAutoFit/>
          </a:bodyPr>
          <a:lstStyle/>
          <a:p>
            <a:pPr algn="ctr"/>
            <a:r>
              <a:rPr lang="en-US" sz="2000" dirty="0" smtClean="0"/>
              <a:t>Class Room Confrontation: </a:t>
            </a:r>
          </a:p>
          <a:p>
            <a:pPr algn="ctr"/>
            <a:r>
              <a:rPr lang="en-US" sz="3600" b="1" dirty="0" smtClean="0"/>
              <a:t>Raising The Bar For Underperforming Students</a:t>
            </a:r>
            <a:endParaRPr lang="en-US" sz="3600" b="1" dirty="0"/>
          </a:p>
        </p:txBody>
      </p:sp>
      <p:sp>
        <p:nvSpPr>
          <p:cNvPr id="9221" name="Line 5"/>
          <p:cNvSpPr>
            <a:spLocks noChangeShapeType="1"/>
          </p:cNvSpPr>
          <p:nvPr/>
        </p:nvSpPr>
        <p:spPr bwMode="auto">
          <a:xfrm>
            <a:off x="228600" y="12192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6" name="Rectangle 5"/>
          <p:cNvSpPr/>
          <p:nvPr/>
        </p:nvSpPr>
        <p:spPr>
          <a:xfrm>
            <a:off x="0" y="1676400"/>
            <a:ext cx="9144000" cy="4247317"/>
          </a:xfrm>
          <a:prstGeom prst="rect">
            <a:avLst/>
          </a:prstGeom>
        </p:spPr>
        <p:txBody>
          <a:bodyPr wrap="square">
            <a:spAutoFit/>
          </a:bodyPr>
          <a:lstStyle/>
          <a:p>
            <a:pPr>
              <a:buFont typeface="Wingdings" pitchFamily="2" charset="2"/>
              <a:buChar char="ü"/>
            </a:pPr>
            <a:r>
              <a:rPr lang="en-US" sz="2400" dirty="0" smtClean="0"/>
              <a:t> </a:t>
            </a:r>
            <a:r>
              <a:rPr lang="en-US" sz="2400" b="1" dirty="0" smtClean="0"/>
              <a:t>Second Language and Shyness: </a:t>
            </a:r>
            <a:r>
              <a:rPr lang="en-US" sz="2400" dirty="0" smtClean="0"/>
              <a:t>If participation is mandatory environment you must have a strategy to engage the awkward</a:t>
            </a:r>
          </a:p>
          <a:p>
            <a:pPr>
              <a:buFont typeface="Wingdings" pitchFamily="2" charset="2"/>
              <a:buChar char="ü"/>
            </a:pPr>
            <a:endParaRPr lang="en-US" sz="2400" dirty="0" smtClean="0"/>
          </a:p>
          <a:p>
            <a:pPr>
              <a:buFont typeface="Wingdings" pitchFamily="2" charset="2"/>
              <a:buChar char="ü"/>
            </a:pPr>
            <a:r>
              <a:rPr lang="en-US" sz="2400" b="1" dirty="0" smtClean="0"/>
              <a:t>Lazy Or Over Committed: </a:t>
            </a:r>
            <a:r>
              <a:rPr lang="en-US" sz="2400" dirty="0" smtClean="0"/>
              <a:t>Question premises and hold  periodic performance reviews… </a:t>
            </a:r>
          </a:p>
          <a:p>
            <a:pPr lvl="1">
              <a:buFont typeface="Arial" pitchFamily="34" charset="0"/>
              <a:buChar char="•"/>
            </a:pPr>
            <a:r>
              <a:rPr lang="en-US" dirty="0" smtClean="0"/>
              <a:t>What am I not doing to get your best? Take the hit </a:t>
            </a:r>
          </a:p>
          <a:p>
            <a:pPr lvl="1">
              <a:buFont typeface="Arial" pitchFamily="34" charset="0"/>
              <a:buChar char="•"/>
            </a:pPr>
            <a:r>
              <a:rPr lang="en-US" dirty="0" smtClean="0"/>
              <a:t>they must know that you know</a:t>
            </a:r>
          </a:p>
          <a:p>
            <a:pPr lvl="1">
              <a:buFont typeface="Arial" pitchFamily="34" charset="0"/>
              <a:buChar char="•"/>
            </a:pPr>
            <a:r>
              <a:rPr lang="en-US" dirty="0" smtClean="0"/>
              <a:t>We do give C’s and D’s and will fail you</a:t>
            </a:r>
          </a:p>
          <a:p>
            <a:pPr>
              <a:buFont typeface="Wingdings" pitchFamily="2" charset="2"/>
              <a:buChar char="ü"/>
            </a:pPr>
            <a:endParaRPr lang="en-US" sz="2400" dirty="0" smtClean="0"/>
          </a:p>
          <a:p>
            <a:pPr>
              <a:buFont typeface="Wingdings" pitchFamily="2" charset="2"/>
              <a:buChar char="ü"/>
            </a:pPr>
            <a:r>
              <a:rPr lang="en-US" sz="2400" b="1" dirty="0" smtClean="0"/>
              <a:t>Admissions Booboo: </a:t>
            </a:r>
            <a:r>
              <a:rPr lang="en-US" sz="2400" dirty="0" smtClean="0"/>
              <a:t>If it is not there it is not there- choice to run at the mean </a:t>
            </a:r>
            <a:r>
              <a:rPr lang="en-US" sz="2400" dirty="0" smtClean="0"/>
              <a:t>or the </a:t>
            </a:r>
            <a:r>
              <a:rPr lang="en-US" sz="2400" dirty="0" smtClean="0"/>
              <a:t>best </a:t>
            </a:r>
            <a:r>
              <a:rPr lang="en-US" sz="2400" dirty="0" smtClean="0"/>
              <a:t>or </a:t>
            </a:r>
            <a:r>
              <a:rPr lang="en-US" sz="2400" dirty="0" smtClean="0"/>
              <a:t>sink to the lowest level </a:t>
            </a:r>
            <a:r>
              <a:rPr lang="en-US" sz="2400" dirty="0" smtClean="0"/>
              <a:t>of  competency- make a clear choice in your approach</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ChangeArrowheads="1"/>
          </p:cNvSpPr>
          <p:nvPr/>
        </p:nvSpPr>
        <p:spPr bwMode="auto">
          <a:xfrm>
            <a:off x="-609600" y="228600"/>
            <a:ext cx="10744200" cy="646973"/>
          </a:xfrm>
          <a:prstGeom prst="rect">
            <a:avLst/>
          </a:prstGeom>
          <a:noFill/>
          <a:ln w="9525">
            <a:noFill/>
            <a:miter lim="800000"/>
            <a:headEnd/>
            <a:tailEnd/>
          </a:ln>
        </p:spPr>
        <p:txBody>
          <a:bodyPr wrap="square" lIns="92075" tIns="46038" rIns="92075" bIns="46038">
            <a:spAutoFit/>
          </a:bodyPr>
          <a:lstStyle/>
          <a:p>
            <a:pPr algn="ctr"/>
            <a:r>
              <a:rPr lang="en-US" sz="3600" b="1" dirty="0" smtClean="0"/>
              <a:t>Goodson’s </a:t>
            </a:r>
            <a:r>
              <a:rPr lang="en-US" sz="3600" b="1" dirty="0" smtClean="0"/>
              <a:t>Premises </a:t>
            </a:r>
            <a:r>
              <a:rPr lang="en-US" sz="3600" b="1" dirty="0" smtClean="0"/>
              <a:t>and </a:t>
            </a:r>
            <a:r>
              <a:rPr lang="en-US" sz="3600" b="1" dirty="0" smtClean="0"/>
              <a:t>Caveats</a:t>
            </a:r>
            <a:endParaRPr lang="en-US" sz="3600" b="1" dirty="0"/>
          </a:p>
        </p:txBody>
      </p:sp>
      <p:sp>
        <p:nvSpPr>
          <p:cNvPr id="15365" name="Line 3"/>
          <p:cNvSpPr>
            <a:spLocks noChangeShapeType="1"/>
          </p:cNvSpPr>
          <p:nvPr/>
        </p:nvSpPr>
        <p:spPr bwMode="auto">
          <a:xfrm>
            <a:off x="381000" y="914400"/>
            <a:ext cx="85344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5366" name="Rectangle 4"/>
          <p:cNvSpPr>
            <a:spLocks noChangeArrowheads="1"/>
          </p:cNvSpPr>
          <p:nvPr/>
        </p:nvSpPr>
        <p:spPr bwMode="auto">
          <a:xfrm>
            <a:off x="0" y="0"/>
            <a:ext cx="2024063" cy="320675"/>
          </a:xfrm>
          <a:prstGeom prst="rect">
            <a:avLst/>
          </a:prstGeom>
          <a:noFill/>
          <a:ln w="9525">
            <a:noFill/>
            <a:miter lim="800000"/>
            <a:headEnd/>
            <a:tailEnd/>
          </a:ln>
        </p:spPr>
        <p:txBody>
          <a:bodyPr lIns="92075" tIns="46038" rIns="92075" bIns="46038">
            <a:spAutoFit/>
          </a:bodyPr>
          <a:lstStyle/>
          <a:p>
            <a:pPr>
              <a:spcBef>
                <a:spcPct val="50000"/>
              </a:spcBef>
            </a:pPr>
            <a:r>
              <a:rPr lang="en-US" sz="1500" u="sng"/>
              <a:t>Overview</a:t>
            </a:r>
          </a:p>
        </p:txBody>
      </p:sp>
      <p:sp>
        <p:nvSpPr>
          <p:cNvPr id="16" name="Rectangle 15"/>
          <p:cNvSpPr/>
          <p:nvPr/>
        </p:nvSpPr>
        <p:spPr>
          <a:xfrm>
            <a:off x="152400" y="990600"/>
            <a:ext cx="5105400" cy="5078313"/>
          </a:xfrm>
          <a:prstGeom prst="rect">
            <a:avLst/>
          </a:prstGeom>
          <a:ln>
            <a:solidFill>
              <a:schemeClr val="bg1">
                <a:lumMod val="75000"/>
              </a:schemeClr>
            </a:solidFill>
          </a:ln>
        </p:spPr>
        <p:txBody>
          <a:bodyPr wrap="square">
            <a:spAutoFit/>
          </a:bodyPr>
          <a:lstStyle/>
          <a:p>
            <a:pPr algn="ctr"/>
            <a:r>
              <a:rPr lang="en-US" sz="1200" b="1" dirty="0" smtClean="0">
                <a:solidFill>
                  <a:schemeClr val="tx1"/>
                </a:solidFill>
              </a:rPr>
              <a:t>Goodson’s </a:t>
            </a:r>
            <a:r>
              <a:rPr lang="en-US" sz="1200" b="1" dirty="0" smtClean="0"/>
              <a:t>Premises</a:t>
            </a:r>
          </a:p>
          <a:p>
            <a:pPr algn="ctr"/>
            <a:r>
              <a:rPr lang="en-US" sz="1200" b="1" dirty="0" smtClean="0"/>
              <a:t> </a:t>
            </a:r>
            <a:endParaRPr lang="en-US" sz="1200" b="1" dirty="0" smtClean="0">
              <a:solidFill>
                <a:schemeClr val="tx1"/>
              </a:solidFill>
            </a:endParaRPr>
          </a:p>
          <a:p>
            <a:pPr indent="-342900"/>
            <a:r>
              <a:rPr lang="en-US" sz="1200" dirty="0" smtClean="0">
                <a:solidFill>
                  <a:schemeClr val="tx1"/>
                </a:solidFill>
              </a:rPr>
              <a:t>The  first class is the only time where …</a:t>
            </a:r>
          </a:p>
          <a:p>
            <a:pPr indent="-342900">
              <a:buFont typeface="Arial" pitchFamily="34" charset="0"/>
              <a:buChar char="•"/>
            </a:pPr>
            <a:r>
              <a:rPr lang="en-US" sz="1200" dirty="0" smtClean="0">
                <a:solidFill>
                  <a:schemeClr val="tx1"/>
                </a:solidFill>
              </a:rPr>
              <a:t>course expectations  are shaped</a:t>
            </a:r>
          </a:p>
          <a:p>
            <a:pPr indent="-342900">
              <a:buFont typeface="Arial" pitchFamily="34" charset="0"/>
              <a:buChar char="•"/>
            </a:pPr>
            <a:r>
              <a:rPr lang="en-US" sz="1200" dirty="0" smtClean="0">
                <a:solidFill>
                  <a:schemeClr val="tx1"/>
                </a:solidFill>
              </a:rPr>
              <a:t>conditions are agreed to</a:t>
            </a:r>
          </a:p>
          <a:p>
            <a:pPr indent="-342900">
              <a:buFont typeface="Arial" pitchFamily="34" charset="0"/>
              <a:buChar char="•"/>
            </a:pPr>
            <a:r>
              <a:rPr lang="en-US" sz="1200" dirty="0" smtClean="0">
                <a:solidFill>
                  <a:schemeClr val="tx1"/>
                </a:solidFill>
              </a:rPr>
              <a:t>student decides to enroll or opt out for another course</a:t>
            </a:r>
          </a:p>
          <a:p>
            <a:pPr indent="-342900"/>
            <a:r>
              <a:rPr lang="en-US" sz="1200" dirty="0" smtClean="0">
                <a:solidFill>
                  <a:schemeClr val="tx1"/>
                </a:solidFill>
              </a:rPr>
              <a:t>A time for candor and clarity as my course is not for everybody</a:t>
            </a:r>
          </a:p>
          <a:p>
            <a:pPr indent="-342900"/>
            <a:endParaRPr lang="en-US" sz="1200" dirty="0" smtClean="0">
              <a:solidFill>
                <a:schemeClr val="tx1"/>
              </a:solidFill>
            </a:endParaRPr>
          </a:p>
          <a:p>
            <a:pPr indent="-342900"/>
            <a:r>
              <a:rPr lang="en-US" sz="1200" dirty="0" smtClean="0">
                <a:solidFill>
                  <a:schemeClr val="tx1"/>
                </a:solidFill>
              </a:rPr>
              <a:t>The vast majority of  Hass students crave to … </a:t>
            </a:r>
          </a:p>
          <a:p>
            <a:pPr indent="-342900">
              <a:buFont typeface="Arial" pitchFamily="34" charset="0"/>
              <a:buChar char="•"/>
            </a:pPr>
            <a:r>
              <a:rPr lang="en-US" sz="1200" dirty="0" smtClean="0">
                <a:solidFill>
                  <a:schemeClr val="tx1"/>
                </a:solidFill>
              </a:rPr>
              <a:t>be challenged</a:t>
            </a:r>
          </a:p>
          <a:p>
            <a:pPr indent="-342900">
              <a:buFont typeface="Arial" pitchFamily="34" charset="0"/>
              <a:buChar char="•"/>
            </a:pPr>
            <a:r>
              <a:rPr lang="en-US" sz="1200" dirty="0" smtClean="0">
                <a:solidFill>
                  <a:schemeClr val="tx1"/>
                </a:solidFill>
              </a:rPr>
              <a:t>be worked hard</a:t>
            </a:r>
          </a:p>
          <a:p>
            <a:pPr indent="-342900">
              <a:buFont typeface="Arial" pitchFamily="34" charset="0"/>
              <a:buChar char="•"/>
            </a:pPr>
            <a:r>
              <a:rPr lang="en-US" sz="1200" dirty="0" smtClean="0">
                <a:solidFill>
                  <a:schemeClr val="tx1"/>
                </a:solidFill>
              </a:rPr>
              <a:t>maximize the return on their investment </a:t>
            </a:r>
          </a:p>
          <a:p>
            <a:pPr indent="-342900">
              <a:buFont typeface="Arial" pitchFamily="34" charset="0"/>
              <a:buChar char="•"/>
            </a:pPr>
            <a:r>
              <a:rPr lang="en-US" sz="1200" dirty="0" smtClean="0">
                <a:solidFill>
                  <a:schemeClr val="tx1"/>
                </a:solidFill>
              </a:rPr>
              <a:t>further their career </a:t>
            </a:r>
            <a:r>
              <a:rPr lang="en-US" sz="1200" dirty="0" smtClean="0"/>
              <a:t>perspective and skill sets</a:t>
            </a:r>
            <a:endParaRPr lang="en-US" sz="1200" dirty="0" smtClean="0">
              <a:solidFill>
                <a:schemeClr val="tx1"/>
              </a:solidFill>
            </a:endParaRPr>
          </a:p>
          <a:p>
            <a:pPr indent="-342900"/>
            <a:endParaRPr lang="en-US" sz="1200" dirty="0" smtClean="0">
              <a:solidFill>
                <a:schemeClr val="tx1"/>
              </a:solidFill>
            </a:endParaRPr>
          </a:p>
          <a:p>
            <a:pPr indent="-342900"/>
            <a:r>
              <a:rPr lang="en-US" sz="1200" dirty="0" smtClean="0">
                <a:solidFill>
                  <a:schemeClr val="tx1"/>
                </a:solidFill>
              </a:rPr>
              <a:t>A minority of underachievers or poorly motivated students …</a:t>
            </a:r>
          </a:p>
          <a:p>
            <a:pPr indent="-342900">
              <a:buFont typeface="Arial" pitchFamily="34" charset="0"/>
              <a:buChar char="•"/>
            </a:pPr>
            <a:r>
              <a:rPr lang="en-US" sz="1200" dirty="0" smtClean="0">
                <a:solidFill>
                  <a:schemeClr val="tx1"/>
                </a:solidFill>
              </a:rPr>
              <a:t>should not lower  the teaching  standard at all and be 	politely tolerated…</a:t>
            </a:r>
          </a:p>
          <a:p>
            <a:pPr indent="-342900">
              <a:buFont typeface="Arial" pitchFamily="34" charset="0"/>
              <a:buChar char="•"/>
            </a:pPr>
            <a:r>
              <a:rPr lang="en-US" sz="1200" dirty="0" smtClean="0">
                <a:solidFill>
                  <a:schemeClr val="tx1"/>
                </a:solidFill>
              </a:rPr>
              <a:t>focus on those that invest in  the learning and discourage the </a:t>
            </a:r>
            <a:r>
              <a:rPr lang="en-US" sz="1200" dirty="0" smtClean="0">
                <a:solidFill>
                  <a:schemeClr val="tx1"/>
                </a:solidFill>
              </a:rPr>
              <a:t>rest </a:t>
            </a:r>
            <a:r>
              <a:rPr lang="en-US" sz="1200" dirty="0" smtClean="0">
                <a:solidFill>
                  <a:schemeClr val="tx1"/>
                </a:solidFill>
              </a:rPr>
              <a:t>from </a:t>
            </a:r>
            <a:r>
              <a:rPr lang="en-US" sz="1200" dirty="0" smtClean="0">
                <a:solidFill>
                  <a:schemeClr val="tx1"/>
                </a:solidFill>
              </a:rPr>
              <a:t>	taking </a:t>
            </a:r>
            <a:r>
              <a:rPr lang="en-US" sz="1200" dirty="0" smtClean="0">
                <a:solidFill>
                  <a:schemeClr val="tx1"/>
                </a:solidFill>
              </a:rPr>
              <a:t>the course</a:t>
            </a:r>
          </a:p>
          <a:p>
            <a:pPr indent="-342900"/>
            <a:endParaRPr lang="en-US" sz="1200" dirty="0" smtClean="0">
              <a:solidFill>
                <a:schemeClr val="tx1"/>
              </a:solidFill>
            </a:endParaRPr>
          </a:p>
          <a:p>
            <a:pPr indent="-342900"/>
            <a:r>
              <a:rPr lang="en-US" sz="1200" dirty="0" smtClean="0">
                <a:solidFill>
                  <a:schemeClr val="tx1"/>
                </a:solidFill>
              </a:rPr>
              <a:t>We owe he students a chance to withdraw if the fit is not right… </a:t>
            </a:r>
          </a:p>
          <a:p>
            <a:pPr indent="-342900">
              <a:buFont typeface="Arial" pitchFamily="34" charset="0"/>
              <a:buChar char="•"/>
            </a:pPr>
            <a:r>
              <a:rPr lang="en-US" sz="1200" dirty="0" smtClean="0">
                <a:solidFill>
                  <a:schemeClr val="tx1"/>
                </a:solidFill>
              </a:rPr>
              <a:t>I am brutally candid as to the course shortcomings</a:t>
            </a:r>
          </a:p>
          <a:p>
            <a:pPr indent="-342900">
              <a:buFont typeface="Arial" pitchFamily="34" charset="0"/>
              <a:buChar char="•"/>
            </a:pPr>
            <a:r>
              <a:rPr lang="en-US" sz="1200" dirty="0" smtClean="0">
                <a:solidFill>
                  <a:schemeClr val="tx1"/>
                </a:solidFill>
              </a:rPr>
              <a:t>stress the heavy work load per unit  </a:t>
            </a:r>
          </a:p>
          <a:p>
            <a:pPr indent="-342900">
              <a:buFont typeface="Arial" pitchFamily="34" charset="0"/>
              <a:buChar char="•"/>
            </a:pPr>
            <a:r>
              <a:rPr lang="en-US" sz="1200" dirty="0" smtClean="0">
                <a:solidFill>
                  <a:schemeClr val="tx1"/>
                </a:solidFill>
              </a:rPr>
              <a:t>hammer the very tough rules of the road</a:t>
            </a:r>
          </a:p>
          <a:p>
            <a:pPr indent="-342900">
              <a:buFont typeface="Arial" pitchFamily="34" charset="0"/>
              <a:buChar char="•"/>
            </a:pPr>
            <a:endParaRPr lang="en-US" sz="1200" dirty="0" smtClean="0"/>
          </a:p>
          <a:p>
            <a:pPr indent="-342900"/>
            <a:r>
              <a:rPr lang="en-US" sz="1200" dirty="0" smtClean="0">
                <a:solidFill>
                  <a:schemeClr val="tx1"/>
                </a:solidFill>
              </a:rPr>
              <a:t>Want a friend buy a dog. Respect comes from delivering value in </a:t>
            </a:r>
            <a:r>
              <a:rPr lang="en-US" sz="1200" dirty="0" smtClean="0">
                <a:solidFill>
                  <a:schemeClr val="tx1"/>
                </a:solidFill>
              </a:rPr>
              <a:t>the </a:t>
            </a:r>
            <a:r>
              <a:rPr lang="en-US" sz="1200" dirty="0" smtClean="0">
                <a:solidFill>
                  <a:schemeClr val="tx1"/>
                </a:solidFill>
              </a:rPr>
              <a:t>classroom</a:t>
            </a:r>
          </a:p>
          <a:p>
            <a:pPr indent="-342900"/>
            <a:endParaRPr lang="en-US" sz="1200" dirty="0" smtClean="0">
              <a:solidFill>
                <a:schemeClr val="tx1"/>
              </a:solidFill>
            </a:endParaRPr>
          </a:p>
        </p:txBody>
      </p:sp>
      <p:sp>
        <p:nvSpPr>
          <p:cNvPr id="20" name="Rectangle 19"/>
          <p:cNvSpPr/>
          <p:nvPr/>
        </p:nvSpPr>
        <p:spPr>
          <a:xfrm>
            <a:off x="5257800" y="2118479"/>
            <a:ext cx="3657600" cy="3416320"/>
          </a:xfrm>
          <a:prstGeom prst="rect">
            <a:avLst/>
          </a:prstGeom>
          <a:ln>
            <a:solidFill>
              <a:schemeClr val="bg1">
                <a:lumMod val="75000"/>
              </a:schemeClr>
            </a:solidFill>
          </a:ln>
        </p:spPr>
        <p:txBody>
          <a:bodyPr wrap="square">
            <a:spAutoFit/>
          </a:bodyPr>
          <a:lstStyle/>
          <a:p>
            <a:pPr algn="ctr"/>
            <a:r>
              <a:rPr lang="en-US" sz="1200" b="1" dirty="0" smtClean="0"/>
              <a:t>Discussion Caveats</a:t>
            </a:r>
          </a:p>
          <a:p>
            <a:pPr algn="ctr"/>
            <a:endParaRPr lang="en-US" sz="1200" b="1" dirty="0" smtClean="0"/>
          </a:p>
          <a:p>
            <a:r>
              <a:rPr lang="en-US" sz="1200" dirty="0" smtClean="0"/>
              <a:t>Comments are aimed at electives, probably to tough for core cores as the students have to take the offering without choice</a:t>
            </a:r>
          </a:p>
          <a:p>
            <a:endParaRPr lang="en-US" sz="1200" dirty="0" smtClean="0"/>
          </a:p>
          <a:p>
            <a:endParaRPr lang="en-US" sz="1200" dirty="0" smtClean="0"/>
          </a:p>
          <a:p>
            <a:r>
              <a:rPr lang="en-US" sz="1200" dirty="0" smtClean="0"/>
              <a:t>Assume that the course is test marketed carefully and designed to  be a popular elective (if not, redesign it)</a:t>
            </a:r>
          </a:p>
          <a:p>
            <a:r>
              <a:rPr lang="en-US" sz="1200" dirty="0" smtClean="0"/>
              <a:t> </a:t>
            </a:r>
          </a:p>
          <a:p>
            <a:r>
              <a:rPr lang="en-US" sz="1200" dirty="0" smtClean="0"/>
              <a:t>Assumed that the teacher would be effective at pre- marketing course</a:t>
            </a:r>
          </a:p>
          <a:p>
            <a:endParaRPr lang="en-US" sz="1200" dirty="0" smtClean="0"/>
          </a:p>
          <a:p>
            <a:r>
              <a:rPr lang="en-US" sz="1200" dirty="0" smtClean="0"/>
              <a:t>Pardon the typos and grammar</a:t>
            </a:r>
          </a:p>
          <a:p>
            <a:endParaRPr lang="en-US" sz="1200" dirty="0" smtClean="0"/>
          </a:p>
          <a:p>
            <a:endParaRPr lang="en-US" sz="1200" dirty="0" smtClean="0"/>
          </a:p>
          <a:p>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2"/>
          <p:cNvSpPr txBox="1">
            <a:spLocks noGrp="1"/>
          </p:cNvSpPr>
          <p:nvPr/>
        </p:nvSpPr>
        <p:spPr bwMode="auto">
          <a:xfrm>
            <a:off x="7272338" y="7162800"/>
            <a:ext cx="1905000" cy="457200"/>
          </a:xfrm>
          <a:prstGeom prst="rect">
            <a:avLst/>
          </a:prstGeom>
          <a:noFill/>
          <a:ln w="9525">
            <a:noFill/>
            <a:miter lim="800000"/>
            <a:headEnd/>
            <a:tailEnd/>
          </a:ln>
        </p:spPr>
        <p:txBody>
          <a:bodyPr wrap="none" lIns="92075" tIns="46038" rIns="92075" bIns="46038" anchor="ctr"/>
          <a:lstStyle/>
          <a:p>
            <a:pPr algn="r"/>
            <a:fld id="{7217361D-B862-4C07-8CD5-ED220B1EDCB4}" type="slidenum">
              <a:rPr lang="en-US" sz="800"/>
              <a:pPr algn="r"/>
              <a:t>3</a:t>
            </a:fld>
            <a:endParaRPr lang="en-US" sz="800" dirty="0"/>
          </a:p>
        </p:txBody>
      </p:sp>
      <p:sp>
        <p:nvSpPr>
          <p:cNvPr id="15364" name="Rectangle 2"/>
          <p:cNvSpPr>
            <a:spLocks noChangeArrowheads="1"/>
          </p:cNvSpPr>
          <p:nvPr/>
        </p:nvSpPr>
        <p:spPr bwMode="auto">
          <a:xfrm>
            <a:off x="-685800" y="0"/>
            <a:ext cx="10744200" cy="400752"/>
          </a:xfrm>
          <a:prstGeom prst="rect">
            <a:avLst/>
          </a:prstGeom>
          <a:noFill/>
          <a:ln w="9525">
            <a:noFill/>
            <a:miter lim="800000"/>
            <a:headEnd/>
            <a:tailEnd/>
          </a:ln>
        </p:spPr>
        <p:txBody>
          <a:bodyPr wrap="square" lIns="92075" tIns="46038" rIns="92075" bIns="46038">
            <a:spAutoFit/>
          </a:bodyPr>
          <a:lstStyle/>
          <a:p>
            <a:pPr algn="ctr"/>
            <a:r>
              <a:rPr lang="en-US" sz="2000" dirty="0" smtClean="0"/>
              <a:t>Today's Agenda</a:t>
            </a:r>
            <a:endParaRPr lang="en-US" sz="2000" dirty="0"/>
          </a:p>
        </p:txBody>
      </p:sp>
      <p:sp>
        <p:nvSpPr>
          <p:cNvPr id="15365" name="Line 3"/>
          <p:cNvSpPr>
            <a:spLocks noChangeShapeType="1"/>
          </p:cNvSpPr>
          <p:nvPr/>
        </p:nvSpPr>
        <p:spPr bwMode="auto">
          <a:xfrm>
            <a:off x="381000" y="1671935"/>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15366" name="Rectangle 4"/>
          <p:cNvSpPr>
            <a:spLocks noChangeArrowheads="1"/>
          </p:cNvSpPr>
          <p:nvPr/>
        </p:nvSpPr>
        <p:spPr bwMode="auto">
          <a:xfrm>
            <a:off x="0" y="0"/>
            <a:ext cx="2024063" cy="320675"/>
          </a:xfrm>
          <a:prstGeom prst="rect">
            <a:avLst/>
          </a:prstGeom>
          <a:noFill/>
          <a:ln w="9525">
            <a:noFill/>
            <a:miter lim="800000"/>
            <a:headEnd/>
            <a:tailEnd/>
          </a:ln>
        </p:spPr>
        <p:txBody>
          <a:bodyPr lIns="92075" tIns="46038" rIns="92075" bIns="46038">
            <a:spAutoFit/>
          </a:bodyPr>
          <a:lstStyle/>
          <a:p>
            <a:pPr>
              <a:spcBef>
                <a:spcPct val="50000"/>
              </a:spcBef>
            </a:pPr>
            <a:r>
              <a:rPr lang="en-US" sz="1500" u="sng" dirty="0"/>
              <a:t>Overview</a:t>
            </a:r>
          </a:p>
        </p:txBody>
      </p:sp>
      <p:sp>
        <p:nvSpPr>
          <p:cNvPr id="850949" name="Text Box 5"/>
          <p:cNvSpPr txBox="1">
            <a:spLocks noChangeArrowheads="1"/>
          </p:cNvSpPr>
          <p:nvPr/>
        </p:nvSpPr>
        <p:spPr bwMode="auto">
          <a:xfrm>
            <a:off x="0" y="2814935"/>
            <a:ext cx="8839200" cy="461665"/>
          </a:xfrm>
          <a:prstGeom prst="rect">
            <a:avLst/>
          </a:prstGeom>
          <a:noFill/>
          <a:ln w="12700">
            <a:noFill/>
            <a:miter lim="800000"/>
            <a:headEnd type="none" w="sm" len="sm"/>
            <a:tailEnd type="none" w="sm" len="sm"/>
          </a:ln>
        </p:spPr>
        <p:txBody>
          <a:bodyPr wrap="square">
            <a:spAutoFit/>
          </a:bodyPr>
          <a:lstStyle/>
          <a:p>
            <a:pPr marL="457200" indent="-457200">
              <a:spcBef>
                <a:spcPct val="50000"/>
              </a:spcBef>
            </a:pPr>
            <a:r>
              <a:rPr lang="en-US" sz="2400" dirty="0"/>
              <a:t>2.  </a:t>
            </a:r>
            <a:r>
              <a:rPr lang="en-US" sz="2400" dirty="0" smtClean="0"/>
              <a:t>Challenges that </a:t>
            </a:r>
            <a:r>
              <a:rPr lang="en-US" sz="2400" dirty="0" smtClean="0"/>
              <a:t>the student  will face that are unique to the course</a:t>
            </a:r>
            <a:endParaRPr lang="en-US" sz="2400" dirty="0"/>
          </a:p>
        </p:txBody>
      </p:sp>
      <p:sp>
        <p:nvSpPr>
          <p:cNvPr id="850954" name="Text Box 10"/>
          <p:cNvSpPr txBox="1">
            <a:spLocks noChangeArrowheads="1"/>
          </p:cNvSpPr>
          <p:nvPr/>
        </p:nvSpPr>
        <p:spPr bwMode="auto">
          <a:xfrm>
            <a:off x="0" y="1824335"/>
            <a:ext cx="9144000" cy="461665"/>
          </a:xfrm>
          <a:prstGeom prst="rect">
            <a:avLst/>
          </a:prstGeom>
          <a:noFill/>
          <a:ln w="12700">
            <a:noFill/>
            <a:miter lim="800000"/>
            <a:headEnd type="none" w="sm" len="sm"/>
            <a:tailEnd type="none" w="sm" len="sm"/>
          </a:ln>
        </p:spPr>
        <p:txBody>
          <a:bodyPr wrap="square">
            <a:spAutoFit/>
          </a:bodyPr>
          <a:lstStyle/>
          <a:p>
            <a:pPr>
              <a:spcBef>
                <a:spcPct val="50000"/>
              </a:spcBef>
            </a:pPr>
            <a:r>
              <a:rPr lang="en-US" sz="2400" dirty="0"/>
              <a:t>1.   </a:t>
            </a:r>
            <a:r>
              <a:rPr lang="en-US" sz="2400" dirty="0" smtClean="0"/>
              <a:t>Clarity covering what will be delivered</a:t>
            </a:r>
            <a:endParaRPr lang="en-US" sz="2400" dirty="0">
              <a:latin typeface="Trebuchet MS" pitchFamily="34" charset="0"/>
            </a:endParaRPr>
          </a:p>
        </p:txBody>
      </p:sp>
      <p:sp>
        <p:nvSpPr>
          <p:cNvPr id="850955" name="Text Box 11"/>
          <p:cNvSpPr txBox="1">
            <a:spLocks noChangeArrowheads="1"/>
          </p:cNvSpPr>
          <p:nvPr/>
        </p:nvSpPr>
        <p:spPr bwMode="auto">
          <a:xfrm>
            <a:off x="0" y="4415135"/>
            <a:ext cx="9144000" cy="461665"/>
          </a:xfrm>
          <a:prstGeom prst="rect">
            <a:avLst/>
          </a:prstGeom>
          <a:noFill/>
          <a:ln w="12700">
            <a:noFill/>
            <a:miter lim="800000"/>
            <a:headEnd type="none" w="sm" len="sm"/>
            <a:tailEnd type="none" w="sm" len="sm"/>
          </a:ln>
        </p:spPr>
        <p:txBody>
          <a:bodyPr wrap="square">
            <a:spAutoFit/>
          </a:bodyPr>
          <a:lstStyle/>
          <a:p>
            <a:pPr>
              <a:spcBef>
                <a:spcPct val="50000"/>
              </a:spcBef>
            </a:pPr>
            <a:r>
              <a:rPr lang="en-US" sz="2400" dirty="0" smtClean="0"/>
              <a:t>4.  Class Room </a:t>
            </a:r>
            <a:r>
              <a:rPr lang="en-US" sz="2400" dirty="0" smtClean="0"/>
              <a:t>Confrontation</a:t>
            </a:r>
            <a:endParaRPr lang="en-US" sz="2800" dirty="0"/>
          </a:p>
        </p:txBody>
      </p:sp>
      <p:sp>
        <p:nvSpPr>
          <p:cNvPr id="14" name="Rectangle 13"/>
          <p:cNvSpPr/>
          <p:nvPr/>
        </p:nvSpPr>
        <p:spPr>
          <a:xfrm>
            <a:off x="990600" y="2281535"/>
            <a:ext cx="5486400" cy="584775"/>
          </a:xfrm>
          <a:prstGeom prst="rect">
            <a:avLst/>
          </a:prstGeom>
        </p:spPr>
        <p:txBody>
          <a:bodyPr wrap="square">
            <a:spAutoFit/>
          </a:bodyPr>
          <a:lstStyle/>
          <a:p>
            <a:r>
              <a:rPr lang="en-US" sz="1600" dirty="0" smtClean="0"/>
              <a:t>Who the course is designed for?</a:t>
            </a:r>
          </a:p>
          <a:p>
            <a:r>
              <a:rPr lang="en-US" sz="1600" dirty="0" smtClean="0"/>
              <a:t>What the course is and what it is not.</a:t>
            </a:r>
            <a:endParaRPr lang="en-US" sz="1600" dirty="0"/>
          </a:p>
        </p:txBody>
      </p:sp>
      <p:sp>
        <p:nvSpPr>
          <p:cNvPr id="15" name="Rectangle 14"/>
          <p:cNvSpPr/>
          <p:nvPr/>
        </p:nvSpPr>
        <p:spPr>
          <a:xfrm>
            <a:off x="1066800" y="5634335"/>
            <a:ext cx="8915400" cy="338554"/>
          </a:xfrm>
          <a:prstGeom prst="rect">
            <a:avLst/>
          </a:prstGeom>
        </p:spPr>
        <p:txBody>
          <a:bodyPr wrap="square">
            <a:spAutoFit/>
          </a:bodyPr>
          <a:lstStyle/>
          <a:p>
            <a:r>
              <a:rPr lang="en-US" sz="1600" dirty="0" smtClean="0"/>
              <a:t>Enrollment  insight from negative student comments from past evaluations</a:t>
            </a:r>
            <a:endParaRPr lang="en-US" sz="1600" dirty="0"/>
          </a:p>
        </p:txBody>
      </p:sp>
      <p:sp>
        <p:nvSpPr>
          <p:cNvPr id="17" name="Rectangle 16"/>
          <p:cNvSpPr/>
          <p:nvPr/>
        </p:nvSpPr>
        <p:spPr>
          <a:xfrm>
            <a:off x="1219200" y="4948535"/>
            <a:ext cx="8305800" cy="338554"/>
          </a:xfrm>
          <a:prstGeom prst="rect">
            <a:avLst/>
          </a:prstGeom>
        </p:spPr>
        <p:txBody>
          <a:bodyPr wrap="square">
            <a:spAutoFit/>
          </a:bodyPr>
          <a:lstStyle/>
          <a:p>
            <a:r>
              <a:rPr lang="en-US" sz="1600" dirty="0" smtClean="0"/>
              <a:t>Training in the real world atmosphere ….demanding classroom tension</a:t>
            </a:r>
            <a:endParaRPr lang="en-US" sz="1600" dirty="0"/>
          </a:p>
        </p:txBody>
      </p:sp>
      <p:sp>
        <p:nvSpPr>
          <p:cNvPr id="16" name="Text Box 5"/>
          <p:cNvSpPr txBox="1">
            <a:spLocks noChangeArrowheads="1"/>
          </p:cNvSpPr>
          <p:nvPr/>
        </p:nvSpPr>
        <p:spPr bwMode="auto">
          <a:xfrm>
            <a:off x="0" y="3572470"/>
            <a:ext cx="8839200" cy="461665"/>
          </a:xfrm>
          <a:prstGeom prst="rect">
            <a:avLst/>
          </a:prstGeom>
          <a:noFill/>
          <a:ln w="12700">
            <a:noFill/>
            <a:miter lim="800000"/>
            <a:headEnd type="none" w="sm" len="sm"/>
            <a:tailEnd type="none" w="sm" len="sm"/>
          </a:ln>
        </p:spPr>
        <p:txBody>
          <a:bodyPr wrap="square">
            <a:spAutoFit/>
          </a:bodyPr>
          <a:lstStyle/>
          <a:p>
            <a:pPr marL="457200" indent="-457200">
              <a:spcBef>
                <a:spcPct val="50000"/>
              </a:spcBef>
            </a:pPr>
            <a:r>
              <a:rPr lang="en-US" sz="2400" dirty="0" smtClean="0"/>
              <a:t>3.  Conditions of </a:t>
            </a:r>
            <a:r>
              <a:rPr lang="en-US" sz="2400" dirty="0" smtClean="0"/>
              <a:t>Enrollment</a:t>
            </a:r>
            <a:endParaRPr lang="en-US" sz="2400" dirty="0"/>
          </a:p>
        </p:txBody>
      </p:sp>
      <p:sp>
        <p:nvSpPr>
          <p:cNvPr id="21" name="Rectangle 20"/>
          <p:cNvSpPr/>
          <p:nvPr/>
        </p:nvSpPr>
        <p:spPr>
          <a:xfrm>
            <a:off x="990600" y="4034135"/>
            <a:ext cx="5985933" cy="338554"/>
          </a:xfrm>
          <a:prstGeom prst="rect">
            <a:avLst/>
          </a:prstGeom>
        </p:spPr>
        <p:txBody>
          <a:bodyPr wrap="none">
            <a:spAutoFit/>
          </a:bodyPr>
          <a:lstStyle/>
          <a:p>
            <a:pPr algn="ctr"/>
            <a:r>
              <a:rPr lang="en-US" sz="1600" dirty="0" smtClean="0"/>
              <a:t>The rules are the rules- be clear on  the way the class works</a:t>
            </a:r>
            <a:endParaRPr lang="en-US" sz="1600" dirty="0"/>
          </a:p>
        </p:txBody>
      </p:sp>
      <p:sp>
        <p:nvSpPr>
          <p:cNvPr id="23" name="Rectangle 22"/>
          <p:cNvSpPr/>
          <p:nvPr/>
        </p:nvSpPr>
        <p:spPr>
          <a:xfrm>
            <a:off x="228600" y="457200"/>
            <a:ext cx="8610600" cy="1077218"/>
          </a:xfrm>
          <a:prstGeom prst="rect">
            <a:avLst/>
          </a:prstGeom>
        </p:spPr>
        <p:txBody>
          <a:bodyPr wrap="square">
            <a:spAutoFit/>
          </a:bodyPr>
          <a:lstStyle/>
          <a:p>
            <a:pPr algn="ctr"/>
            <a:r>
              <a:rPr lang="en-US" sz="3200" b="1" dirty="0" smtClean="0"/>
              <a:t>Enrolling Committed Students, Shaping Expectations and  Raising the Performance Bar</a:t>
            </a:r>
            <a:endParaRPr lang="en-US" sz="3200" b="1" dirty="0"/>
          </a:p>
        </p:txBody>
      </p:sp>
      <p:sp>
        <p:nvSpPr>
          <p:cNvPr id="24" name="Text Box 11"/>
          <p:cNvSpPr txBox="1">
            <a:spLocks noChangeArrowheads="1"/>
          </p:cNvSpPr>
          <p:nvPr/>
        </p:nvSpPr>
        <p:spPr bwMode="auto">
          <a:xfrm>
            <a:off x="76200" y="5253335"/>
            <a:ext cx="9144000" cy="461665"/>
          </a:xfrm>
          <a:prstGeom prst="rect">
            <a:avLst/>
          </a:prstGeom>
          <a:noFill/>
          <a:ln w="12700">
            <a:noFill/>
            <a:miter lim="800000"/>
            <a:headEnd type="none" w="sm" len="sm"/>
            <a:tailEnd type="none" w="sm" len="sm"/>
          </a:ln>
        </p:spPr>
        <p:txBody>
          <a:bodyPr wrap="square">
            <a:spAutoFit/>
          </a:bodyPr>
          <a:lstStyle/>
          <a:p>
            <a:pPr>
              <a:spcBef>
                <a:spcPct val="50000"/>
              </a:spcBef>
            </a:pPr>
            <a:r>
              <a:rPr lang="en-US" sz="2400" dirty="0" smtClean="0"/>
              <a:t>5.  </a:t>
            </a:r>
            <a:r>
              <a:rPr lang="en-US" sz="2400" dirty="0" smtClean="0"/>
              <a:t>Qualifying Enrollment- Purposeful </a:t>
            </a:r>
            <a:r>
              <a:rPr lang="en-US" sz="2400" dirty="0" smtClean="0"/>
              <a:t>Past  Criticism Of The </a:t>
            </a:r>
            <a:r>
              <a:rPr lang="en-US" sz="2400" dirty="0" smtClean="0"/>
              <a:t>Course</a:t>
            </a:r>
            <a:endParaRPr lang="en-US" sz="2400" dirty="0"/>
          </a:p>
        </p:txBody>
      </p:sp>
      <p:sp>
        <p:nvSpPr>
          <p:cNvPr id="25" name="Text Box 11"/>
          <p:cNvSpPr txBox="1">
            <a:spLocks noChangeArrowheads="1"/>
          </p:cNvSpPr>
          <p:nvPr/>
        </p:nvSpPr>
        <p:spPr bwMode="auto">
          <a:xfrm>
            <a:off x="0" y="6091535"/>
            <a:ext cx="9144000" cy="461665"/>
          </a:xfrm>
          <a:prstGeom prst="rect">
            <a:avLst/>
          </a:prstGeom>
          <a:noFill/>
          <a:ln w="12700">
            <a:noFill/>
            <a:miter lim="800000"/>
            <a:headEnd type="none" w="sm" len="sm"/>
            <a:tailEnd type="none" w="sm" len="sm"/>
          </a:ln>
        </p:spPr>
        <p:txBody>
          <a:bodyPr wrap="square">
            <a:spAutoFit/>
          </a:bodyPr>
          <a:lstStyle/>
          <a:p>
            <a:pPr>
              <a:spcBef>
                <a:spcPct val="50000"/>
              </a:spcBef>
            </a:pPr>
            <a:r>
              <a:rPr lang="en-US" sz="2400" dirty="0" smtClean="0"/>
              <a:t>6.  Raising the bar for underperforming students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04800" y="0"/>
            <a:ext cx="9601200" cy="923972"/>
          </a:xfrm>
          <a:prstGeom prst="rect">
            <a:avLst/>
          </a:prstGeom>
          <a:noFill/>
          <a:ln w="9525">
            <a:noFill/>
            <a:miter lim="800000"/>
            <a:headEnd/>
            <a:tailEnd/>
          </a:ln>
        </p:spPr>
        <p:txBody>
          <a:bodyPr wrap="square" lIns="92075" tIns="46038" rIns="92075" bIns="46038">
            <a:spAutoFit/>
          </a:bodyPr>
          <a:lstStyle/>
          <a:p>
            <a:pPr algn="ctr"/>
            <a:r>
              <a:rPr lang="en-US" sz="3300" dirty="0" smtClean="0"/>
              <a:t>Clarity: </a:t>
            </a:r>
          </a:p>
          <a:p>
            <a:pPr algn="ctr"/>
            <a:r>
              <a:rPr lang="en-US" sz="2100" dirty="0" smtClean="0"/>
              <a:t>Declare the Audience I Want to Teach </a:t>
            </a:r>
            <a:endParaRPr lang="en-US" sz="2100" dirty="0"/>
          </a:p>
        </p:txBody>
      </p:sp>
      <p:sp>
        <p:nvSpPr>
          <p:cNvPr id="4" name="Line 3"/>
          <p:cNvSpPr>
            <a:spLocks noChangeShapeType="1"/>
          </p:cNvSpPr>
          <p:nvPr/>
        </p:nvSpPr>
        <p:spPr bwMode="auto">
          <a:xfrm>
            <a:off x="304800" y="10668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7" name="Rectangle 6"/>
          <p:cNvSpPr/>
          <p:nvPr/>
        </p:nvSpPr>
        <p:spPr>
          <a:xfrm>
            <a:off x="228600" y="1600200"/>
            <a:ext cx="8915400" cy="769441"/>
          </a:xfrm>
          <a:prstGeom prst="rect">
            <a:avLst/>
          </a:prstGeom>
        </p:spPr>
        <p:txBody>
          <a:bodyPr wrap="square">
            <a:spAutoFit/>
          </a:bodyPr>
          <a:lstStyle/>
          <a:p>
            <a:pPr lvl="0" fontAlgn="base">
              <a:spcBef>
                <a:spcPct val="0"/>
              </a:spcBef>
              <a:spcAft>
                <a:spcPct val="0"/>
              </a:spcAft>
            </a:pPr>
            <a:r>
              <a:rPr lang="en-US" sz="2200" dirty="0" smtClean="0">
                <a:ea typeface="Times New Roman" pitchFamily="18" charset="0"/>
                <a:cs typeface="Arial" pitchFamily="34" charset="0"/>
              </a:rPr>
              <a:t>The class is taught primarily for students who want to be decision 	makers whose career aspirations include…</a:t>
            </a:r>
          </a:p>
        </p:txBody>
      </p:sp>
      <p:grpSp>
        <p:nvGrpSpPr>
          <p:cNvPr id="15" name="Group 14"/>
          <p:cNvGrpSpPr/>
          <p:nvPr/>
        </p:nvGrpSpPr>
        <p:grpSpPr>
          <a:xfrm>
            <a:off x="1600200" y="2590800"/>
            <a:ext cx="6858000" cy="2350532"/>
            <a:chOff x="1066800" y="2602468"/>
            <a:chExt cx="6858000" cy="2350532"/>
          </a:xfrm>
        </p:grpSpPr>
        <p:sp>
          <p:nvSpPr>
            <p:cNvPr id="8" name="Rectangle 7"/>
            <p:cNvSpPr/>
            <p:nvPr/>
          </p:nvSpPr>
          <p:spPr>
            <a:xfrm>
              <a:off x="1066800" y="2602468"/>
              <a:ext cx="6858000" cy="369332"/>
            </a:xfrm>
            <a:prstGeom prst="rect">
              <a:avLst/>
            </a:prstGeom>
          </p:spPr>
          <p:txBody>
            <a:bodyPr wrap="square">
              <a:spAutoFit/>
            </a:bodyPr>
            <a:lstStyle/>
            <a:p>
              <a:pPr lvl="0" fontAlgn="base">
                <a:spcBef>
                  <a:spcPct val="0"/>
                </a:spcBef>
                <a:spcAft>
                  <a:spcPct val="0"/>
                </a:spcAft>
                <a:buFont typeface="Wingdings" pitchFamily="2" charset="2"/>
                <a:buChar char="ü"/>
              </a:pPr>
              <a:r>
                <a:rPr lang="en-US" dirty="0" smtClean="0">
                  <a:ea typeface="Times New Roman" pitchFamily="18" charset="0"/>
                  <a:cs typeface="Arial" pitchFamily="34" charset="0"/>
                </a:rPr>
                <a:t>Top level executive positions (CEO, CFO), </a:t>
              </a:r>
            </a:p>
          </p:txBody>
        </p:sp>
        <p:sp>
          <p:nvSpPr>
            <p:cNvPr id="9" name="Rectangle 8"/>
            <p:cNvSpPr/>
            <p:nvPr/>
          </p:nvSpPr>
          <p:spPr>
            <a:xfrm>
              <a:off x="1066800" y="2983468"/>
              <a:ext cx="6705600" cy="369332"/>
            </a:xfrm>
            <a:prstGeom prst="rect">
              <a:avLst/>
            </a:prstGeom>
          </p:spPr>
          <p:txBody>
            <a:bodyPr wrap="square">
              <a:spAutoFit/>
            </a:bodyPr>
            <a:lstStyle/>
            <a:p>
              <a:pPr lvl="0" fontAlgn="base">
                <a:spcBef>
                  <a:spcPct val="0"/>
                </a:spcBef>
                <a:spcAft>
                  <a:spcPct val="0"/>
                </a:spcAft>
                <a:buFont typeface="Wingdings" pitchFamily="2" charset="2"/>
                <a:buChar char="ü"/>
              </a:pPr>
              <a:r>
                <a:rPr lang="en-US" dirty="0" smtClean="0">
                  <a:ea typeface="Times New Roman" pitchFamily="18" charset="0"/>
                  <a:cs typeface="Arial" pitchFamily="34" charset="0"/>
                </a:rPr>
                <a:t>Partner  in a M&amp;A advisory firm- investment bank </a:t>
              </a:r>
              <a:endParaRPr lang="en-US" dirty="0"/>
            </a:p>
          </p:txBody>
        </p:sp>
        <p:sp>
          <p:nvSpPr>
            <p:cNvPr id="10" name="Rectangle 9"/>
            <p:cNvSpPr/>
            <p:nvPr/>
          </p:nvSpPr>
          <p:spPr>
            <a:xfrm>
              <a:off x="1066800" y="3440668"/>
              <a:ext cx="5181600" cy="369332"/>
            </a:xfrm>
            <a:prstGeom prst="rect">
              <a:avLst/>
            </a:prstGeom>
          </p:spPr>
          <p:txBody>
            <a:bodyPr wrap="square">
              <a:spAutoFit/>
            </a:bodyPr>
            <a:lstStyle/>
            <a:p>
              <a:pPr lvl="0" fontAlgn="base">
                <a:spcBef>
                  <a:spcPct val="0"/>
                </a:spcBef>
                <a:spcAft>
                  <a:spcPct val="0"/>
                </a:spcAft>
                <a:buFont typeface="Wingdings" pitchFamily="2" charset="2"/>
                <a:buChar char="ü"/>
              </a:pPr>
              <a:r>
                <a:rPr lang="en-US" dirty="0" smtClean="0">
                  <a:ea typeface="Times New Roman" pitchFamily="18" charset="0"/>
                  <a:cs typeface="Arial" pitchFamily="34" charset="0"/>
                </a:rPr>
                <a:t>Partner  in a management consulting firm</a:t>
              </a:r>
              <a:endParaRPr lang="en-US" dirty="0"/>
            </a:p>
          </p:txBody>
        </p:sp>
        <p:sp>
          <p:nvSpPr>
            <p:cNvPr id="11" name="Rectangle 10"/>
            <p:cNvSpPr/>
            <p:nvPr/>
          </p:nvSpPr>
          <p:spPr>
            <a:xfrm>
              <a:off x="1066800" y="4202668"/>
              <a:ext cx="5181600" cy="369332"/>
            </a:xfrm>
            <a:prstGeom prst="rect">
              <a:avLst/>
            </a:prstGeom>
          </p:spPr>
          <p:txBody>
            <a:bodyPr wrap="square">
              <a:spAutoFit/>
            </a:bodyPr>
            <a:lstStyle/>
            <a:p>
              <a:pPr lvl="0" fontAlgn="base">
                <a:spcBef>
                  <a:spcPct val="0"/>
                </a:spcBef>
                <a:spcAft>
                  <a:spcPct val="0"/>
                </a:spcAft>
                <a:buFont typeface="Wingdings" pitchFamily="2" charset="2"/>
                <a:buChar char="ü"/>
              </a:pPr>
              <a:r>
                <a:rPr lang="en-US" dirty="0" smtClean="0">
                  <a:ea typeface="Times New Roman" pitchFamily="18" charset="0"/>
                  <a:cs typeface="Arial" pitchFamily="34" charset="0"/>
                </a:rPr>
                <a:t>Entrepreneur or start up founder </a:t>
              </a:r>
              <a:endParaRPr lang="en-US" dirty="0"/>
            </a:p>
          </p:txBody>
        </p:sp>
        <p:sp>
          <p:nvSpPr>
            <p:cNvPr id="12" name="Rectangle 11"/>
            <p:cNvSpPr/>
            <p:nvPr/>
          </p:nvSpPr>
          <p:spPr>
            <a:xfrm>
              <a:off x="1066800" y="4583668"/>
              <a:ext cx="5181600" cy="369332"/>
            </a:xfrm>
            <a:prstGeom prst="rect">
              <a:avLst/>
            </a:prstGeom>
          </p:spPr>
          <p:txBody>
            <a:bodyPr wrap="square">
              <a:spAutoFit/>
            </a:bodyPr>
            <a:lstStyle/>
            <a:p>
              <a:pPr lvl="0" fontAlgn="base">
                <a:spcBef>
                  <a:spcPct val="0"/>
                </a:spcBef>
                <a:spcAft>
                  <a:spcPct val="0"/>
                </a:spcAft>
                <a:buFont typeface="Wingdings" pitchFamily="2" charset="2"/>
                <a:buChar char="ü"/>
              </a:pPr>
              <a:r>
                <a:rPr lang="en-US" dirty="0" smtClean="0">
                  <a:ea typeface="Times New Roman" pitchFamily="18" charset="0"/>
                  <a:cs typeface="Arial" pitchFamily="34" charset="0"/>
                </a:rPr>
                <a:t>Partner  in venture capital firm </a:t>
              </a:r>
              <a:endParaRPr lang="en-US" dirty="0"/>
            </a:p>
          </p:txBody>
        </p:sp>
        <p:sp>
          <p:nvSpPr>
            <p:cNvPr id="13" name="Rectangle 12"/>
            <p:cNvSpPr/>
            <p:nvPr/>
          </p:nvSpPr>
          <p:spPr>
            <a:xfrm>
              <a:off x="1066800" y="3821668"/>
              <a:ext cx="5181600" cy="369332"/>
            </a:xfrm>
            <a:prstGeom prst="rect">
              <a:avLst/>
            </a:prstGeom>
          </p:spPr>
          <p:txBody>
            <a:bodyPr wrap="square">
              <a:spAutoFit/>
            </a:bodyPr>
            <a:lstStyle/>
            <a:p>
              <a:pPr lvl="0" fontAlgn="base">
                <a:spcBef>
                  <a:spcPct val="0"/>
                </a:spcBef>
                <a:spcAft>
                  <a:spcPct val="0"/>
                </a:spcAft>
                <a:buFont typeface="Wingdings" pitchFamily="2" charset="2"/>
                <a:buChar char="ü"/>
              </a:pPr>
              <a:r>
                <a:rPr lang="en-US" dirty="0" smtClean="0">
                  <a:ea typeface="Times New Roman" pitchFamily="18" charset="0"/>
                  <a:cs typeface="Arial" pitchFamily="34" charset="0"/>
                </a:rPr>
                <a:t>Partner  in private equity  firm </a:t>
              </a:r>
              <a:endParaRPr lang="en-US"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2"/>
          <p:cNvSpPr txBox="1">
            <a:spLocks noGrp="1"/>
          </p:cNvSpPr>
          <p:nvPr/>
        </p:nvSpPr>
        <p:spPr bwMode="auto">
          <a:xfrm>
            <a:off x="7272338" y="6553200"/>
            <a:ext cx="1905000" cy="457200"/>
          </a:xfrm>
          <a:prstGeom prst="rect">
            <a:avLst/>
          </a:prstGeom>
          <a:noFill/>
          <a:ln w="9525">
            <a:noFill/>
            <a:miter lim="800000"/>
            <a:headEnd/>
            <a:tailEnd/>
          </a:ln>
        </p:spPr>
        <p:txBody>
          <a:bodyPr wrap="none" lIns="92075" tIns="46038" rIns="92075" bIns="46038" anchor="ctr"/>
          <a:lstStyle/>
          <a:p>
            <a:pPr algn="r"/>
            <a:fld id="{7E471321-FF8D-4D88-845B-4A2BCD41A76B}" type="slidenum">
              <a:rPr lang="en-US" sz="800"/>
              <a:pPr algn="r"/>
              <a:t>5</a:t>
            </a:fld>
            <a:endParaRPr lang="en-US" sz="800" dirty="0"/>
          </a:p>
        </p:txBody>
      </p:sp>
      <p:sp>
        <p:nvSpPr>
          <p:cNvPr id="19460" name="Rectangle 2"/>
          <p:cNvSpPr>
            <a:spLocks noChangeArrowheads="1"/>
          </p:cNvSpPr>
          <p:nvPr/>
        </p:nvSpPr>
        <p:spPr bwMode="auto">
          <a:xfrm>
            <a:off x="0" y="290513"/>
            <a:ext cx="9448799" cy="1077860"/>
          </a:xfrm>
          <a:prstGeom prst="rect">
            <a:avLst/>
          </a:prstGeom>
          <a:noFill/>
          <a:ln w="9525">
            <a:noFill/>
            <a:miter lim="800000"/>
            <a:headEnd/>
            <a:tailEnd/>
          </a:ln>
        </p:spPr>
        <p:txBody>
          <a:bodyPr wrap="square" lIns="92075" tIns="46038" rIns="92075" bIns="46038">
            <a:spAutoFit/>
          </a:bodyPr>
          <a:lstStyle/>
          <a:p>
            <a:pPr algn="ctr"/>
            <a:r>
              <a:rPr lang="en-US" sz="2800" dirty="0" smtClean="0"/>
              <a:t>Clarity… </a:t>
            </a:r>
          </a:p>
          <a:p>
            <a:pPr algn="ctr"/>
            <a:r>
              <a:rPr lang="en-US" sz="3600" b="1" dirty="0" smtClean="0"/>
              <a:t>What we are going to focus on</a:t>
            </a:r>
            <a:endParaRPr lang="en-US" sz="3600" b="1" dirty="0"/>
          </a:p>
        </p:txBody>
      </p:sp>
      <p:sp>
        <p:nvSpPr>
          <p:cNvPr id="19461" name="Line 3"/>
          <p:cNvSpPr>
            <a:spLocks noChangeShapeType="1"/>
          </p:cNvSpPr>
          <p:nvPr/>
        </p:nvSpPr>
        <p:spPr bwMode="auto">
          <a:xfrm>
            <a:off x="381000" y="14478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19462" name="Rectangle 4"/>
          <p:cNvSpPr>
            <a:spLocks noChangeArrowheads="1"/>
          </p:cNvSpPr>
          <p:nvPr/>
        </p:nvSpPr>
        <p:spPr bwMode="auto">
          <a:xfrm>
            <a:off x="0" y="0"/>
            <a:ext cx="2024063" cy="320675"/>
          </a:xfrm>
          <a:prstGeom prst="rect">
            <a:avLst/>
          </a:prstGeom>
          <a:noFill/>
          <a:ln w="9525">
            <a:noFill/>
            <a:miter lim="800000"/>
            <a:headEnd/>
            <a:tailEnd/>
          </a:ln>
        </p:spPr>
        <p:txBody>
          <a:bodyPr lIns="92075" tIns="46038" rIns="92075" bIns="46038">
            <a:spAutoFit/>
          </a:bodyPr>
          <a:lstStyle/>
          <a:p>
            <a:pPr>
              <a:spcBef>
                <a:spcPct val="50000"/>
              </a:spcBef>
            </a:pPr>
            <a:r>
              <a:rPr lang="en-US" sz="1500" u="sng" dirty="0"/>
              <a:t>Overview</a:t>
            </a:r>
          </a:p>
        </p:txBody>
      </p:sp>
      <p:sp>
        <p:nvSpPr>
          <p:cNvPr id="19457" name="Rectangle 1"/>
          <p:cNvSpPr>
            <a:spLocks noChangeArrowheads="1"/>
          </p:cNvSpPr>
          <p:nvPr/>
        </p:nvSpPr>
        <p:spPr bwMode="auto">
          <a:xfrm>
            <a:off x="0" y="17526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ea typeface="Times New Roman" pitchFamily="18" charset="0"/>
              </a:rPr>
              <a:t>We cover 9 </a:t>
            </a:r>
            <a:r>
              <a:rPr kumimoji="0" lang="en-US" b="0" i="0" u="none" strike="noStrike" cap="none" normalizeH="0" baseline="0" dirty="0" smtClean="0">
                <a:ln>
                  <a:noFill/>
                </a:ln>
                <a:solidFill>
                  <a:schemeClr val="tx1"/>
                </a:solidFill>
                <a:effectLst/>
                <a:ea typeface="Times New Roman" pitchFamily="18" charset="0"/>
              </a:rPr>
              <a:t>topics, each of which could be taught as an </a:t>
            </a:r>
            <a:r>
              <a:rPr kumimoji="0" lang="en-US" b="0" i="0" u="none" strike="noStrike" cap="none" normalizeH="0" baseline="0" dirty="0" smtClean="0">
                <a:ln>
                  <a:noFill/>
                </a:ln>
                <a:solidFill>
                  <a:schemeClr val="tx1"/>
                </a:solidFill>
                <a:effectLst/>
                <a:ea typeface="Times New Roman" pitchFamily="18" charset="0"/>
              </a:rPr>
              <a:t>entire </a:t>
            </a:r>
            <a:r>
              <a:rPr kumimoji="0" lang="en-US" b="0" i="0" u="none" strike="noStrike" cap="none" normalizeH="0" baseline="0" dirty="0" smtClean="0">
                <a:ln>
                  <a:noFill/>
                </a:ln>
                <a:solidFill>
                  <a:schemeClr val="tx1"/>
                </a:solidFill>
                <a:effectLst/>
                <a:ea typeface="Times New Roman" pitchFamily="18" charset="0"/>
              </a:rPr>
              <a:t>course. Topics are divided into disciplines (</a:t>
            </a:r>
            <a:r>
              <a:rPr kumimoji="0" lang="en-US" b="0" i="0" u="none" strike="noStrike" cap="none" normalizeH="0" baseline="0" dirty="0" smtClean="0">
                <a:ln>
                  <a:noFill/>
                </a:ln>
                <a:solidFill>
                  <a:schemeClr val="tx1"/>
                </a:solidFill>
                <a:effectLst/>
                <a:ea typeface="Times New Roman" pitchFamily="18" charset="0"/>
              </a:rPr>
              <a:t>basics)and </a:t>
            </a:r>
            <a:r>
              <a:rPr kumimoji="0" lang="en-US" b="0" i="0" u="none" strike="noStrike" cap="none" normalizeH="0" baseline="0" dirty="0" smtClean="0">
                <a:ln>
                  <a:noFill/>
                </a:ln>
                <a:solidFill>
                  <a:schemeClr val="tx1"/>
                </a:solidFill>
                <a:effectLst/>
                <a:ea typeface="Times New Roman" pitchFamily="18" charset="0"/>
              </a:rPr>
              <a:t>applications…</a:t>
            </a:r>
            <a:endParaRPr kumimoji="0" lang="en-US" b="0" i="0" u="none" strike="noStrike" cap="none" normalizeH="0" baseline="0" dirty="0" smtClean="0">
              <a:ln>
                <a:noFill/>
              </a:ln>
              <a:solidFill>
                <a:schemeClr val="tx1"/>
              </a:solidFill>
              <a:effectLst/>
            </a:endParaRPr>
          </a:p>
        </p:txBody>
      </p:sp>
      <p:pic>
        <p:nvPicPr>
          <p:cNvPr id="10" name="Picture 9" descr="HAAS COURSE TOPICS.png"/>
          <p:cNvPicPr>
            <a:picLocks noChangeAspect="1"/>
          </p:cNvPicPr>
          <p:nvPr/>
        </p:nvPicPr>
        <p:blipFill>
          <a:blip r:embed="rId3" cstate="print"/>
          <a:stretch>
            <a:fillRect/>
          </a:stretch>
        </p:blipFill>
        <p:spPr>
          <a:xfrm>
            <a:off x="1524000" y="2514600"/>
            <a:ext cx="4495800" cy="2388394"/>
          </a:xfrm>
          <a:prstGeom prst="rect">
            <a:avLst/>
          </a:prstGeom>
          <a:ln>
            <a:solidFill>
              <a:schemeClr val="bg1">
                <a:lumMod val="65000"/>
              </a:schemeClr>
            </a:solidFill>
          </a:ln>
        </p:spPr>
      </p:pic>
      <p:sp>
        <p:nvSpPr>
          <p:cNvPr id="11" name="Rectangle 10"/>
          <p:cNvSpPr/>
          <p:nvPr/>
        </p:nvSpPr>
        <p:spPr>
          <a:xfrm>
            <a:off x="152400" y="5029200"/>
            <a:ext cx="8991600" cy="646331"/>
          </a:xfrm>
          <a:prstGeom prst="rect">
            <a:avLst/>
          </a:prstGeom>
        </p:spPr>
        <p:txBody>
          <a:bodyPr wrap="square">
            <a:spAutoFit/>
          </a:bodyPr>
          <a:lstStyle/>
          <a:p>
            <a:pPr>
              <a:buFont typeface="Wingdings" pitchFamily="2" charset="2"/>
              <a:buChar char="ü"/>
            </a:pPr>
            <a:r>
              <a:rPr lang="en-US" dirty="0" smtClean="0">
                <a:ea typeface="Times New Roman" pitchFamily="18" charset="0"/>
              </a:rPr>
              <a:t>Each topic is discreet  and much of the value of the course is provided in </a:t>
            </a:r>
            <a:r>
              <a:rPr lang="en-US" dirty="0" smtClean="0">
                <a:ea typeface="Times New Roman" pitchFamily="18" charset="0"/>
              </a:rPr>
              <a:t>classroom interaction</a:t>
            </a:r>
            <a:endParaRPr lang="en-US" dirty="0"/>
          </a:p>
        </p:txBody>
      </p:sp>
      <p:sp>
        <p:nvSpPr>
          <p:cNvPr id="12" name="Rectangle 11"/>
          <p:cNvSpPr/>
          <p:nvPr/>
        </p:nvSpPr>
        <p:spPr>
          <a:xfrm>
            <a:off x="152400" y="5791200"/>
            <a:ext cx="8382000" cy="369332"/>
          </a:xfrm>
          <a:prstGeom prst="rect">
            <a:avLst/>
          </a:prstGeom>
        </p:spPr>
        <p:txBody>
          <a:bodyPr wrap="square">
            <a:spAutoFit/>
          </a:bodyPr>
          <a:lstStyle/>
          <a:p>
            <a:pPr>
              <a:buFont typeface="Wingdings" pitchFamily="2" charset="2"/>
              <a:buChar char="ü"/>
            </a:pPr>
            <a:r>
              <a:rPr lang="en-US" dirty="0" smtClean="0">
                <a:ea typeface="Times New Roman" pitchFamily="18" charset="0"/>
              </a:rPr>
              <a:t>Attendance of all sessions is therefore critical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1"/>
          </p:nvPr>
        </p:nvSpPr>
        <p:spPr>
          <a:noFill/>
        </p:spPr>
        <p:txBody>
          <a:bodyPr/>
          <a:lstStyle/>
          <a:p>
            <a:fld id="{52676FB6-0B95-4AC0-970C-2986515FC7DE}" type="slidenum">
              <a:rPr lang="en-US" smtClean="0"/>
              <a:pPr/>
              <a:t>6</a:t>
            </a:fld>
            <a:endParaRPr lang="en-US" dirty="0" smtClean="0"/>
          </a:p>
        </p:txBody>
      </p:sp>
      <p:sp>
        <p:nvSpPr>
          <p:cNvPr id="17411" name="Slide Number Placeholder 2"/>
          <p:cNvSpPr txBox="1">
            <a:spLocks noGrp="1"/>
          </p:cNvSpPr>
          <p:nvPr/>
        </p:nvSpPr>
        <p:spPr bwMode="auto">
          <a:xfrm>
            <a:off x="7272338" y="6553200"/>
            <a:ext cx="1905000" cy="457200"/>
          </a:xfrm>
          <a:prstGeom prst="rect">
            <a:avLst/>
          </a:prstGeom>
          <a:noFill/>
          <a:ln w="9525">
            <a:noFill/>
            <a:miter lim="800000"/>
            <a:headEnd/>
            <a:tailEnd/>
          </a:ln>
        </p:spPr>
        <p:txBody>
          <a:bodyPr wrap="none" lIns="92075" tIns="46038" rIns="92075" bIns="46038" anchor="ctr"/>
          <a:lstStyle/>
          <a:p>
            <a:pPr algn="r"/>
            <a:fld id="{05B6D4E9-2E04-4DA2-B4C5-2EE95B966EBA}" type="slidenum">
              <a:rPr lang="en-US" sz="800"/>
              <a:pPr algn="r"/>
              <a:t>6</a:t>
            </a:fld>
            <a:endParaRPr lang="en-US" sz="800" dirty="0"/>
          </a:p>
        </p:txBody>
      </p:sp>
      <p:sp>
        <p:nvSpPr>
          <p:cNvPr id="17412" name="Rectangle 2"/>
          <p:cNvSpPr>
            <a:spLocks noChangeArrowheads="1"/>
          </p:cNvSpPr>
          <p:nvPr/>
        </p:nvSpPr>
        <p:spPr bwMode="auto">
          <a:xfrm>
            <a:off x="0" y="0"/>
            <a:ext cx="9101138" cy="893194"/>
          </a:xfrm>
          <a:prstGeom prst="rect">
            <a:avLst/>
          </a:prstGeom>
          <a:noFill/>
          <a:ln w="9525">
            <a:noFill/>
            <a:miter lim="800000"/>
            <a:headEnd/>
            <a:tailEnd/>
          </a:ln>
        </p:spPr>
        <p:txBody>
          <a:bodyPr wrap="square" lIns="92075" tIns="46038" rIns="92075" bIns="46038">
            <a:spAutoFit/>
          </a:bodyPr>
          <a:lstStyle/>
          <a:p>
            <a:pPr algn="ctr"/>
            <a:r>
              <a:rPr lang="en-US" sz="2400" dirty="0" smtClean="0"/>
              <a:t>Clarity: </a:t>
            </a:r>
          </a:p>
          <a:p>
            <a:pPr algn="ctr"/>
            <a:r>
              <a:rPr lang="en-US" sz="2800" b="1" dirty="0" smtClean="0"/>
              <a:t>Deliverable In Terms Of  Career Perspectives &amp; Skill Set</a:t>
            </a:r>
            <a:endParaRPr lang="en-US" sz="2800" b="1" dirty="0"/>
          </a:p>
        </p:txBody>
      </p:sp>
      <p:sp>
        <p:nvSpPr>
          <p:cNvPr id="17413" name="Line 3"/>
          <p:cNvSpPr>
            <a:spLocks noChangeShapeType="1"/>
          </p:cNvSpPr>
          <p:nvPr/>
        </p:nvSpPr>
        <p:spPr bwMode="auto">
          <a:xfrm>
            <a:off x="325438" y="10160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17416" name="Rectangle 1"/>
          <p:cNvSpPr>
            <a:spLocks noChangeArrowheads="1"/>
          </p:cNvSpPr>
          <p:nvPr/>
        </p:nvSpPr>
        <p:spPr bwMode="auto">
          <a:xfrm>
            <a:off x="381000" y="2393990"/>
            <a:ext cx="7848600" cy="3570208"/>
          </a:xfrm>
          <a:prstGeom prst="rect">
            <a:avLst/>
          </a:prstGeom>
          <a:noFill/>
          <a:ln w="9525">
            <a:noFill/>
            <a:miter lim="800000"/>
            <a:headEnd/>
            <a:tailEnd/>
          </a:ln>
        </p:spPr>
        <p:txBody>
          <a:bodyPr anchor="ctr">
            <a:spAutoFit/>
          </a:bodyPr>
          <a:lstStyle/>
          <a:p>
            <a:pPr eaLnBrk="1" hangingPunct="1">
              <a:tabLst>
                <a:tab pos="495300" algn="l"/>
              </a:tabLst>
            </a:pPr>
            <a:r>
              <a:rPr lang="en-US" sz="1800" dirty="0">
                <a:cs typeface="Times New Roman" pitchFamily="18" charset="0"/>
              </a:rPr>
              <a:t>The course </a:t>
            </a:r>
            <a:r>
              <a:rPr lang="en-US" sz="1800" dirty="0" smtClean="0">
                <a:cs typeface="Times New Roman" pitchFamily="18" charset="0"/>
              </a:rPr>
              <a:t>design </a:t>
            </a:r>
            <a:r>
              <a:rPr lang="en-US" sz="1800" dirty="0">
                <a:cs typeface="Times New Roman" pitchFamily="18" charset="0"/>
              </a:rPr>
              <a:t>is </a:t>
            </a:r>
            <a:r>
              <a:rPr lang="en-US" sz="1800" dirty="0" smtClean="0">
                <a:cs typeface="Times New Roman" pitchFamily="18" charset="0"/>
              </a:rPr>
              <a:t>aimed at…</a:t>
            </a:r>
            <a:endParaRPr lang="en-US" sz="1800" dirty="0">
              <a:cs typeface="Times New Roman" pitchFamily="18" charset="0"/>
            </a:endParaRPr>
          </a:p>
          <a:p>
            <a:pPr eaLnBrk="1" hangingPunct="1">
              <a:tabLst>
                <a:tab pos="495300" algn="l"/>
              </a:tabLst>
            </a:pPr>
            <a:endParaRPr lang="en-US" sz="1600" dirty="0"/>
          </a:p>
          <a:p>
            <a:pPr lvl="1">
              <a:buFontTx/>
              <a:buChar char="•"/>
              <a:tabLst>
                <a:tab pos="495300" algn="l"/>
              </a:tabLst>
            </a:pPr>
            <a:r>
              <a:rPr lang="en-US" sz="1600" u="sng" dirty="0">
                <a:cs typeface="Times New Roman" pitchFamily="18" charset="0"/>
              </a:rPr>
              <a:t>Developing judgment</a:t>
            </a:r>
            <a:r>
              <a:rPr lang="en-US" sz="1600" dirty="0">
                <a:cs typeface="Times New Roman" pitchFamily="18" charset="0"/>
              </a:rPr>
              <a:t> …Sharing lessons in distinguishing  practices that 			create value from those that result in loss </a:t>
            </a:r>
          </a:p>
          <a:p>
            <a:pPr lvl="1">
              <a:buFontTx/>
              <a:buChar char="•"/>
              <a:tabLst>
                <a:tab pos="495300" algn="l"/>
              </a:tabLst>
            </a:pPr>
            <a:endParaRPr lang="en-US" sz="1600" dirty="0"/>
          </a:p>
          <a:p>
            <a:pPr lvl="1">
              <a:buFontTx/>
              <a:buChar char="•"/>
              <a:tabLst>
                <a:tab pos="495300" algn="l"/>
              </a:tabLst>
            </a:pPr>
            <a:r>
              <a:rPr lang="en-US" sz="1600" u="sng" dirty="0" smtClean="0">
                <a:cs typeface="Times New Roman" pitchFamily="18" charset="0"/>
              </a:rPr>
              <a:t>Applying Leadership</a:t>
            </a:r>
            <a:r>
              <a:rPr lang="en-US" sz="1600" dirty="0" smtClean="0">
                <a:cs typeface="Times New Roman" pitchFamily="18" charset="0"/>
              </a:rPr>
              <a:t> …Students will have to lead classmates to action in a highly challenged environment where multiple agendas threaten their premises </a:t>
            </a:r>
            <a:r>
              <a:rPr lang="en-US" sz="1600" dirty="0" smtClean="0">
                <a:cs typeface="Times New Roman" pitchFamily="18" charset="0"/>
              </a:rPr>
              <a:t>and the </a:t>
            </a:r>
            <a:r>
              <a:rPr lang="en-US" sz="1600" dirty="0" smtClean="0">
                <a:cs typeface="Times New Roman" pitchFamily="18" charset="0"/>
              </a:rPr>
              <a:t>direction they propose taking</a:t>
            </a:r>
            <a:endParaRPr lang="en-US" sz="1600" dirty="0">
              <a:cs typeface="Times New Roman" pitchFamily="18" charset="0"/>
            </a:endParaRPr>
          </a:p>
          <a:p>
            <a:pPr lvl="1">
              <a:buFontTx/>
              <a:buChar char="•"/>
              <a:tabLst>
                <a:tab pos="495300" algn="l"/>
              </a:tabLst>
            </a:pPr>
            <a:endParaRPr lang="en-US" sz="1600" dirty="0"/>
          </a:p>
          <a:p>
            <a:pPr lvl="1">
              <a:buFontTx/>
              <a:buChar char="•"/>
              <a:tabLst>
                <a:tab pos="495300" algn="l"/>
              </a:tabLst>
            </a:pPr>
            <a:r>
              <a:rPr lang="en-US" sz="1600" u="sng" dirty="0" smtClean="0">
                <a:cs typeface="Times New Roman" pitchFamily="18" charset="0"/>
              </a:rPr>
              <a:t>Polishing acquisition negotiation-related skills …</a:t>
            </a:r>
            <a:r>
              <a:rPr lang="en-US" sz="1600" dirty="0" smtClean="0">
                <a:cs typeface="Times New Roman" pitchFamily="18" charset="0"/>
              </a:rPr>
              <a:t>Capturing the advantage in 		the tradeoffs inherent in doing a deal and in establishing a win-win 			scenario with the CEO and top managers of the acquired company 			after the transaction has been completed </a:t>
            </a:r>
          </a:p>
          <a:p>
            <a:pPr>
              <a:tabLst>
                <a:tab pos="495300" algn="l"/>
              </a:tabLst>
            </a:pPr>
            <a:endParaRPr lang="en-US" sz="1600" dirty="0"/>
          </a:p>
        </p:txBody>
      </p:sp>
      <p:sp>
        <p:nvSpPr>
          <p:cNvPr id="17417" name="Rectangle 9"/>
          <p:cNvSpPr>
            <a:spLocks noChangeArrowheads="1"/>
          </p:cNvSpPr>
          <p:nvPr/>
        </p:nvSpPr>
        <p:spPr bwMode="auto">
          <a:xfrm>
            <a:off x="381000" y="1219200"/>
            <a:ext cx="8610600" cy="923330"/>
          </a:xfrm>
          <a:prstGeom prst="rect">
            <a:avLst/>
          </a:prstGeom>
          <a:noFill/>
          <a:ln w="9525">
            <a:noFill/>
            <a:miter lim="800000"/>
            <a:headEnd/>
            <a:tailEnd/>
          </a:ln>
        </p:spPr>
        <p:txBody>
          <a:bodyPr wrap="square">
            <a:spAutoFit/>
          </a:bodyPr>
          <a:lstStyle/>
          <a:p>
            <a:r>
              <a:rPr lang="en-US" sz="1800" dirty="0">
                <a:cs typeface="Times New Roman" pitchFamily="18" charset="0"/>
              </a:rPr>
              <a:t>The </a:t>
            </a:r>
            <a:r>
              <a:rPr lang="en-US" sz="1800" dirty="0" smtClean="0">
                <a:cs typeface="Times New Roman" pitchFamily="18" charset="0"/>
              </a:rPr>
              <a:t>career benefit of </a:t>
            </a:r>
            <a:r>
              <a:rPr lang="en-US" sz="1800" dirty="0">
                <a:cs typeface="Times New Roman" pitchFamily="18" charset="0"/>
              </a:rPr>
              <a:t>the course is to offer experience-based lessons </a:t>
            </a:r>
            <a:r>
              <a:rPr lang="en-US" sz="1800" dirty="0" smtClean="0">
                <a:cs typeface="Times New Roman" pitchFamily="18" charset="0"/>
              </a:rPr>
              <a:t>to enhance the students ability </a:t>
            </a:r>
            <a:r>
              <a:rPr lang="en-US" sz="1800" u="sng" dirty="0" smtClean="0">
                <a:cs typeface="Times New Roman" pitchFamily="18" charset="0"/>
              </a:rPr>
              <a:t>to </a:t>
            </a:r>
            <a:r>
              <a:rPr lang="en-US" sz="1800" u="sng" dirty="0">
                <a:cs typeface="Times New Roman" pitchFamily="18" charset="0"/>
              </a:rPr>
              <a:t>create shareholder value </a:t>
            </a:r>
            <a:r>
              <a:rPr lang="en-US" sz="1800" dirty="0">
                <a:cs typeface="Times New Roman" pitchFamily="18" charset="0"/>
              </a:rPr>
              <a:t>and </a:t>
            </a:r>
            <a:r>
              <a:rPr lang="en-US" sz="1800" u="sng" dirty="0">
                <a:cs typeface="Times New Roman" pitchFamily="18" charset="0"/>
              </a:rPr>
              <a:t>avoid </a:t>
            </a:r>
            <a:r>
              <a:rPr lang="en-US" sz="1800" u="sng" dirty="0" smtClean="0">
                <a:cs typeface="Times New Roman" pitchFamily="18" charset="0"/>
              </a:rPr>
              <a:t>costly </a:t>
            </a:r>
            <a:r>
              <a:rPr lang="en-US" sz="1800" u="sng" dirty="0">
                <a:cs typeface="Times New Roman" pitchFamily="18" charset="0"/>
              </a:rPr>
              <a:t>pitfalls in buying and selling businesses!</a:t>
            </a:r>
            <a:endParaRPr lang="en-US" sz="1800" u="sng" dirty="0"/>
          </a:p>
        </p:txBody>
      </p:sp>
    </p:spTree>
  </p:cSld>
  <p:clrMapOvr>
    <a:masterClrMapping/>
  </p:clrMapOvr>
  <p:transition advTm="158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228600" y="2895600"/>
            <a:ext cx="8915400" cy="2677656"/>
          </a:xfrm>
          <a:prstGeom prst="rect">
            <a:avLst/>
          </a:prstGeom>
          <a:noFill/>
          <a:ln w="9525">
            <a:noFill/>
            <a:miter lim="800000"/>
            <a:headEnd/>
            <a:tailEnd/>
          </a:ln>
        </p:spPr>
        <p:txBody>
          <a:bodyPr wrap="square" anchor="ctr">
            <a:spAutoFit/>
          </a:bodyPr>
          <a:lstStyle/>
          <a:p>
            <a:pPr eaLnBrk="1" hangingPunct="1">
              <a:buFont typeface="Wingdings" pitchFamily="2" charset="2"/>
              <a:buChar char="ü"/>
              <a:defRPr/>
            </a:pPr>
            <a:endParaRPr lang="en-US" sz="1400" dirty="0">
              <a:cs typeface="Times New Roman" pitchFamily="18" charset="0"/>
            </a:endParaRPr>
          </a:p>
          <a:p>
            <a:pPr marL="342900" indent="-342900" eaLnBrk="1" hangingPunct="1">
              <a:buFont typeface="Wingdings" pitchFamily="2" charset="2"/>
              <a:buChar char="ü"/>
              <a:defRPr/>
            </a:pPr>
            <a:r>
              <a:rPr lang="en-US" sz="1400" dirty="0">
                <a:cs typeface="Times New Roman" pitchFamily="18" charset="0"/>
              </a:rPr>
              <a:t>The “human factor” is dominant, the variables independent, and logic is  </a:t>
            </a:r>
            <a:r>
              <a:rPr lang="en-US" sz="1400" dirty="0" smtClean="0">
                <a:cs typeface="Times New Roman" pitchFamily="18" charset="0"/>
              </a:rPr>
              <a:t>frequently </a:t>
            </a:r>
            <a:r>
              <a:rPr lang="en-US" sz="1400" dirty="0">
                <a:cs typeface="Times New Roman" pitchFamily="18" charset="0"/>
              </a:rPr>
              <a:t>trumped by blind </a:t>
            </a:r>
            <a:r>
              <a:rPr lang="en-US" sz="1400" dirty="0" smtClean="0">
                <a:cs typeface="Times New Roman" pitchFamily="18" charset="0"/>
              </a:rPr>
              <a:t>	ambition </a:t>
            </a:r>
            <a:r>
              <a:rPr lang="en-US" sz="1400" dirty="0">
                <a:cs typeface="Times New Roman" pitchFamily="18" charset="0"/>
              </a:rPr>
              <a:t>and/or self-interested  </a:t>
            </a:r>
            <a:r>
              <a:rPr lang="en-US" sz="1400" dirty="0" smtClean="0">
                <a:cs typeface="Times New Roman" pitchFamily="18" charset="0"/>
              </a:rPr>
              <a:t>advisors</a:t>
            </a:r>
            <a:r>
              <a:rPr lang="en-US" sz="1400" dirty="0">
                <a:cs typeface="Times New Roman" pitchFamily="18" charset="0"/>
              </a:rPr>
              <a:t>.  </a:t>
            </a:r>
          </a:p>
          <a:p>
            <a:pPr marL="342900" indent="-342900" eaLnBrk="1" hangingPunct="1">
              <a:buFont typeface="Wingdings" pitchFamily="2" charset="2"/>
              <a:buChar char="ü"/>
              <a:defRPr/>
            </a:pPr>
            <a:endParaRPr lang="en-US" sz="1400" dirty="0">
              <a:cs typeface="Times New Roman" pitchFamily="18" charset="0"/>
            </a:endParaRPr>
          </a:p>
          <a:p>
            <a:pPr marL="342900" indent="-342900" eaLnBrk="1" hangingPunct="1">
              <a:buFont typeface="Wingdings" pitchFamily="2" charset="2"/>
              <a:buChar char="ü"/>
              <a:defRPr/>
            </a:pPr>
            <a:r>
              <a:rPr lang="en-US" sz="1400" dirty="0">
                <a:cs typeface="Times New Roman" pitchFamily="18" charset="0"/>
              </a:rPr>
              <a:t>This is not a corporate strategy course analyzing business combination 	</a:t>
            </a:r>
            <a:r>
              <a:rPr lang="en-US" sz="1400" dirty="0" smtClean="0">
                <a:cs typeface="Times New Roman" pitchFamily="18" charset="0"/>
              </a:rPr>
              <a:t>rationale </a:t>
            </a:r>
            <a:r>
              <a:rPr lang="en-US" sz="1400" dirty="0">
                <a:cs typeface="Times New Roman" pitchFamily="18" charset="0"/>
              </a:rPr>
              <a:t>slogans but rather focusing on measures that create </a:t>
            </a:r>
            <a:r>
              <a:rPr lang="en-US" sz="1400" dirty="0" smtClean="0">
                <a:cs typeface="Times New Roman" pitchFamily="18" charset="0"/>
              </a:rPr>
              <a:t>incremental </a:t>
            </a:r>
            <a:r>
              <a:rPr lang="en-US" sz="1400" dirty="0">
                <a:cs typeface="Times New Roman" pitchFamily="18" charset="0"/>
              </a:rPr>
              <a:t>shareholder value </a:t>
            </a:r>
            <a:r>
              <a:rPr lang="en-US" sz="1400" dirty="0" smtClean="0">
                <a:cs typeface="Times New Roman" pitchFamily="18" charset="0"/>
              </a:rPr>
              <a:t>in </a:t>
            </a:r>
            <a:r>
              <a:rPr lang="en-US" sz="1400" dirty="0">
                <a:cs typeface="Times New Roman" pitchFamily="18" charset="0"/>
              </a:rPr>
              <a:t>measureable terms. </a:t>
            </a:r>
            <a:endParaRPr lang="en-US" sz="1400" dirty="0"/>
          </a:p>
          <a:p>
            <a:pPr marL="342900" indent="-342900">
              <a:buFont typeface="Wingdings" pitchFamily="2" charset="2"/>
              <a:buChar char="ü"/>
              <a:defRPr/>
            </a:pPr>
            <a:endParaRPr lang="en-US" sz="1400" dirty="0">
              <a:cs typeface="Times New Roman" pitchFamily="18" charset="0"/>
            </a:endParaRPr>
          </a:p>
          <a:p>
            <a:pPr marL="342900" indent="-342900">
              <a:buFont typeface="Wingdings" pitchFamily="2" charset="2"/>
              <a:buChar char="ü"/>
              <a:defRPr/>
            </a:pPr>
            <a:r>
              <a:rPr lang="en-US" sz="1400" dirty="0" smtClean="0">
                <a:cs typeface="Times New Roman" pitchFamily="18" charset="0"/>
              </a:rPr>
              <a:t>It </a:t>
            </a:r>
            <a:r>
              <a:rPr lang="en-US" sz="1400" dirty="0">
                <a:cs typeface="Times New Roman" pitchFamily="18" charset="0"/>
              </a:rPr>
              <a:t>is a domain where learned experience proves to be much more valuable than </a:t>
            </a:r>
            <a:r>
              <a:rPr lang="en-US" sz="1400" dirty="0" smtClean="0">
                <a:cs typeface="Times New Roman" pitchFamily="18" charset="0"/>
              </a:rPr>
              <a:t>textbook </a:t>
            </a:r>
            <a:r>
              <a:rPr lang="en-US" sz="1400" dirty="0">
                <a:cs typeface="Times New Roman" pitchFamily="18" charset="0"/>
              </a:rPr>
              <a:t>niceties. </a:t>
            </a:r>
            <a:endParaRPr lang="en-US" sz="1400" dirty="0" smtClean="0">
              <a:cs typeface="Times New Roman" pitchFamily="18" charset="0"/>
            </a:endParaRPr>
          </a:p>
          <a:p>
            <a:pPr marL="342900" indent="-342900">
              <a:buFont typeface="Wingdings" pitchFamily="2" charset="2"/>
              <a:buChar char="ü"/>
              <a:defRPr/>
            </a:pPr>
            <a:endParaRPr lang="en-US" sz="1400" dirty="0" smtClean="0">
              <a:cs typeface="Times New Roman" pitchFamily="18" charset="0"/>
            </a:endParaRPr>
          </a:p>
          <a:p>
            <a:pPr marL="342900" indent="-342900">
              <a:buFont typeface="Wingdings" pitchFamily="2" charset="2"/>
              <a:buChar char="ü"/>
              <a:defRPr/>
            </a:pPr>
            <a:r>
              <a:rPr lang="en-US" sz="1400" dirty="0" smtClean="0">
                <a:cs typeface="Times New Roman" pitchFamily="18" charset="0"/>
              </a:rPr>
              <a:t>Therefore</a:t>
            </a:r>
            <a:r>
              <a:rPr lang="en-US" sz="1400" dirty="0">
                <a:cs typeface="Times New Roman" pitchFamily="18" charset="0"/>
              </a:rPr>
              <a:t>, sharing the hard earned lessons  </a:t>
            </a:r>
            <a:r>
              <a:rPr lang="en-US" sz="1400" dirty="0" smtClean="0">
                <a:cs typeface="Times New Roman" pitchFamily="18" charset="0"/>
              </a:rPr>
              <a:t>gained </a:t>
            </a:r>
            <a:r>
              <a:rPr lang="en-US" sz="1400" dirty="0">
                <a:cs typeface="Times New Roman" pitchFamily="18" charset="0"/>
              </a:rPr>
              <a:t>by the Professor in </a:t>
            </a:r>
            <a:r>
              <a:rPr lang="en-US" sz="1400" dirty="0" smtClean="0">
                <a:cs typeface="Times New Roman" pitchFamily="18" charset="0"/>
              </a:rPr>
              <a:t>participating </a:t>
            </a:r>
            <a:r>
              <a:rPr lang="en-US" sz="1400" dirty="0">
                <a:cs typeface="Times New Roman" pitchFamily="18" charset="0"/>
              </a:rPr>
              <a:t>in thousands of </a:t>
            </a:r>
            <a:r>
              <a:rPr lang="en-US" sz="1400" dirty="0" smtClean="0">
                <a:cs typeface="Times New Roman" pitchFamily="18" charset="0"/>
              </a:rPr>
              <a:t>	mergers </a:t>
            </a:r>
            <a:r>
              <a:rPr lang="en-US" sz="1400" dirty="0">
                <a:cs typeface="Times New Roman" pitchFamily="18" charset="0"/>
              </a:rPr>
              <a:t>and </a:t>
            </a:r>
            <a:r>
              <a:rPr lang="en-US" sz="1400" dirty="0" smtClean="0">
                <a:cs typeface="Times New Roman" pitchFamily="18" charset="0"/>
              </a:rPr>
              <a:t>acquisitions </a:t>
            </a:r>
            <a:r>
              <a:rPr lang="en-US" sz="1400" dirty="0">
                <a:cs typeface="Times New Roman" pitchFamily="18" charset="0"/>
              </a:rPr>
              <a:t>over the last forty </a:t>
            </a:r>
            <a:r>
              <a:rPr lang="en-US" sz="1400" dirty="0" smtClean="0">
                <a:cs typeface="Times New Roman" pitchFamily="18" charset="0"/>
              </a:rPr>
              <a:t>years </a:t>
            </a:r>
            <a:r>
              <a:rPr lang="en-US" sz="1400" dirty="0">
                <a:cs typeface="Times New Roman" pitchFamily="18" charset="0"/>
              </a:rPr>
              <a:t>is a course cornerstone.  </a:t>
            </a:r>
          </a:p>
          <a:p>
            <a:pPr marL="342900" indent="-342900">
              <a:buFont typeface="Wingdings" pitchFamily="2" charset="2"/>
              <a:buChar char="ü"/>
              <a:defRPr/>
            </a:pPr>
            <a:endParaRPr lang="en-US" sz="1400" dirty="0">
              <a:cs typeface="Times New Roman" pitchFamily="18" charset="0"/>
            </a:endParaRPr>
          </a:p>
        </p:txBody>
      </p:sp>
      <p:sp>
        <p:nvSpPr>
          <p:cNvPr id="18435" name="Line 3"/>
          <p:cNvSpPr>
            <a:spLocks noChangeShapeType="1"/>
          </p:cNvSpPr>
          <p:nvPr/>
        </p:nvSpPr>
        <p:spPr bwMode="auto">
          <a:xfrm>
            <a:off x="228600" y="11430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18436" name="Rectangle 5"/>
          <p:cNvSpPr>
            <a:spLocks noChangeArrowheads="1"/>
          </p:cNvSpPr>
          <p:nvPr/>
        </p:nvSpPr>
        <p:spPr bwMode="auto">
          <a:xfrm>
            <a:off x="-762000" y="1219200"/>
            <a:ext cx="9601200" cy="400110"/>
          </a:xfrm>
          <a:prstGeom prst="rect">
            <a:avLst/>
          </a:prstGeom>
          <a:noFill/>
          <a:ln w="9525">
            <a:noFill/>
            <a:miter lim="800000"/>
            <a:headEnd/>
            <a:tailEnd/>
          </a:ln>
        </p:spPr>
        <p:txBody>
          <a:bodyPr wrap="square">
            <a:spAutoFit/>
          </a:bodyPr>
          <a:lstStyle/>
          <a:p>
            <a:r>
              <a:rPr lang="en-US" sz="2000" dirty="0">
                <a:cs typeface="Times New Roman" pitchFamily="18" charset="0"/>
              </a:rPr>
              <a:t>	</a:t>
            </a:r>
            <a:endParaRPr lang="en-US" sz="1900" dirty="0">
              <a:cs typeface="Times New Roman" pitchFamily="18" charset="0"/>
            </a:endParaRPr>
          </a:p>
        </p:txBody>
      </p:sp>
      <p:sp>
        <p:nvSpPr>
          <p:cNvPr id="5" name="Rectangle 4"/>
          <p:cNvSpPr/>
          <p:nvPr/>
        </p:nvSpPr>
        <p:spPr>
          <a:xfrm>
            <a:off x="228600" y="5906869"/>
            <a:ext cx="8686800" cy="646331"/>
          </a:xfrm>
          <a:prstGeom prst="rect">
            <a:avLst/>
          </a:prstGeom>
        </p:spPr>
        <p:txBody>
          <a:bodyPr wrap="square">
            <a:spAutoFit/>
          </a:bodyPr>
          <a:lstStyle/>
          <a:p>
            <a:pPr marL="342900" indent="-342900">
              <a:defRPr/>
            </a:pPr>
            <a:r>
              <a:rPr lang="en-US" dirty="0" smtClean="0">
                <a:cs typeface="Times New Roman" pitchFamily="18" charset="0"/>
              </a:rPr>
              <a:t>In this field, the most important insight is to teach you to know what to do  when you don’t know what to do. </a:t>
            </a:r>
            <a:endParaRPr lang="en-US" dirty="0"/>
          </a:p>
        </p:txBody>
      </p:sp>
      <p:sp>
        <p:nvSpPr>
          <p:cNvPr id="6" name="Rectangle 5"/>
          <p:cNvSpPr/>
          <p:nvPr/>
        </p:nvSpPr>
        <p:spPr>
          <a:xfrm>
            <a:off x="381000" y="0"/>
            <a:ext cx="8458200" cy="1446550"/>
          </a:xfrm>
          <a:prstGeom prst="rect">
            <a:avLst/>
          </a:prstGeom>
        </p:spPr>
        <p:txBody>
          <a:bodyPr wrap="square">
            <a:spAutoFit/>
          </a:bodyPr>
          <a:lstStyle/>
          <a:p>
            <a:pPr algn="ctr"/>
            <a:r>
              <a:rPr lang="en-US" sz="2400" dirty="0" smtClean="0"/>
              <a:t>Clarity:</a:t>
            </a:r>
          </a:p>
          <a:p>
            <a:pPr algn="ctr"/>
            <a:r>
              <a:rPr lang="en-US" sz="3200" b="1" dirty="0" smtClean="0"/>
              <a:t>Identify Learning Challenges</a:t>
            </a:r>
            <a:endParaRPr lang="en-US" sz="3200" b="1" dirty="0" smtClean="0"/>
          </a:p>
          <a:p>
            <a:pPr algn="ctr"/>
            <a:endParaRPr lang="en-US" sz="3200" dirty="0" smtClean="0"/>
          </a:p>
        </p:txBody>
      </p:sp>
      <p:sp>
        <p:nvSpPr>
          <p:cNvPr id="7" name="Rectangle 6"/>
          <p:cNvSpPr/>
          <p:nvPr/>
        </p:nvSpPr>
        <p:spPr>
          <a:xfrm>
            <a:off x="152400" y="1981200"/>
            <a:ext cx="8915400" cy="923330"/>
          </a:xfrm>
          <a:prstGeom prst="rect">
            <a:avLst/>
          </a:prstGeom>
        </p:spPr>
        <p:txBody>
          <a:bodyPr wrap="square">
            <a:spAutoFit/>
          </a:bodyPr>
          <a:lstStyle/>
          <a:p>
            <a:pPr algn="ctr"/>
            <a:endParaRPr lang="en-US" dirty="0" smtClean="0">
              <a:cs typeface="Times New Roman" pitchFamily="18" charset="0"/>
            </a:endParaRPr>
          </a:p>
          <a:p>
            <a:pPr algn="ctr"/>
            <a:r>
              <a:rPr lang="en-US" b="1" dirty="0" smtClean="0">
                <a:cs typeface="Times New Roman" pitchFamily="18" charset="0"/>
              </a:rPr>
              <a:t>We Provide Practical  Approaches To Problem Solving In  Ambiguous Settings As Well As Leadership Practices That Have Proven To Be  Successful In The Real World </a:t>
            </a:r>
            <a:endParaRPr lang="en-US" b="1" dirty="0"/>
          </a:p>
        </p:txBody>
      </p:sp>
      <p:sp>
        <p:nvSpPr>
          <p:cNvPr id="8" name="Rectangle 7"/>
          <p:cNvSpPr/>
          <p:nvPr/>
        </p:nvSpPr>
        <p:spPr>
          <a:xfrm>
            <a:off x="228600" y="1447800"/>
            <a:ext cx="8001000" cy="646331"/>
          </a:xfrm>
          <a:prstGeom prst="rect">
            <a:avLst/>
          </a:prstGeom>
        </p:spPr>
        <p:txBody>
          <a:bodyPr wrap="square">
            <a:spAutoFit/>
          </a:bodyPr>
          <a:lstStyle/>
          <a:p>
            <a:pPr algn="ctr"/>
            <a:r>
              <a:rPr lang="en-US" b="1" dirty="0" smtClean="0"/>
              <a:t>The Course is not a Bunch of Canned Formulas  Nor A List of Equations That When Applied Produce Value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0"/>
            <a:ext cx="9144000" cy="461665"/>
          </a:xfrm>
          <a:prstGeom prst="rect">
            <a:avLst/>
          </a:prstGeom>
        </p:spPr>
        <p:txBody>
          <a:bodyPr wrap="square">
            <a:spAutoFit/>
          </a:bodyPr>
          <a:lstStyle/>
          <a:p>
            <a:pPr algn="ctr"/>
            <a:r>
              <a:rPr lang="en-US" sz="2400" b="1" dirty="0" smtClean="0"/>
              <a:t>How We Do Things In This Class</a:t>
            </a:r>
            <a:r>
              <a:rPr lang="en-US" sz="2400" b="1" dirty="0" smtClean="0"/>
              <a:t>: Performance </a:t>
            </a:r>
            <a:r>
              <a:rPr lang="en-US" sz="2400" b="1" dirty="0" smtClean="0"/>
              <a:t>Expectations</a:t>
            </a:r>
            <a:endParaRPr lang="en-US" sz="2400" b="1" dirty="0"/>
          </a:p>
        </p:txBody>
      </p:sp>
      <p:sp>
        <p:nvSpPr>
          <p:cNvPr id="5" name="TextBox 4"/>
          <p:cNvSpPr txBox="1"/>
          <p:nvPr/>
        </p:nvSpPr>
        <p:spPr>
          <a:xfrm>
            <a:off x="228600" y="990600"/>
            <a:ext cx="8610600" cy="5032147"/>
          </a:xfrm>
          <a:prstGeom prst="rect">
            <a:avLst/>
          </a:prstGeom>
          <a:noFill/>
        </p:spPr>
        <p:txBody>
          <a:bodyPr wrap="square" rtlCol="0">
            <a:spAutoFit/>
          </a:bodyPr>
          <a:lstStyle/>
          <a:p>
            <a:r>
              <a:rPr lang="en-US" sz="1200" dirty="0" smtClean="0"/>
              <a:t>We like to call the assignment slides in our courses “slide report's” rather than presentations. There are many different types of slide “shows” aimed at different audiences and for different purposes.  In our courses the format is along the lines of  what a management consultant  like Bain would use to inform rather than persuade. Note that the presentations when read would not need a spokesperson. They are clear without an oral presentation. </a:t>
            </a:r>
          </a:p>
          <a:p>
            <a:endParaRPr lang="en-US" sz="1300" dirty="0"/>
          </a:p>
          <a:p>
            <a:r>
              <a:rPr lang="en-US" sz="1300" dirty="0" smtClean="0"/>
              <a:t>In this Tutorial we will outline the concepts below, format tips and provide examples to demonstrate what we are looking for . The last slide is a graded slide that was poorly done which includes correctional comments</a:t>
            </a:r>
            <a:r>
              <a:rPr lang="en-US" sz="1300" dirty="0" smtClean="0">
                <a:solidFill>
                  <a:srgbClr val="FF0000"/>
                </a:solidFill>
              </a:rPr>
              <a:t>. </a:t>
            </a:r>
            <a:r>
              <a:rPr lang="en-US" sz="1300" dirty="0" smtClean="0"/>
              <a:t>Below is a conceptual outline :</a:t>
            </a:r>
          </a:p>
          <a:p>
            <a:pPr marL="342900" indent="-342900">
              <a:buFont typeface="+mj-lt"/>
              <a:buAutoNum type="arabicPeriod"/>
            </a:pPr>
            <a:endParaRPr lang="en-US" sz="1300" dirty="0"/>
          </a:p>
          <a:p>
            <a:pPr marL="800100" lvl="1" indent="-342900">
              <a:buFont typeface="+mj-lt"/>
              <a:buAutoNum type="arabicPeriod"/>
            </a:pPr>
            <a:r>
              <a:rPr lang="en-US" sz="1300" b="1" dirty="0" smtClean="0"/>
              <a:t> </a:t>
            </a:r>
            <a:r>
              <a:rPr lang="en-US" sz="1300" b="1" dirty="0" smtClean="0"/>
              <a:t>Meaningful </a:t>
            </a:r>
            <a:r>
              <a:rPr lang="en-US" sz="1300" b="1" dirty="0" smtClean="0"/>
              <a:t>Slide Heading: </a:t>
            </a:r>
            <a:r>
              <a:rPr lang="en-US" sz="1300" dirty="0" smtClean="0"/>
              <a:t>A opening  </a:t>
            </a:r>
            <a:r>
              <a:rPr lang="en-US" sz="1300" dirty="0"/>
              <a:t>statement </a:t>
            </a:r>
            <a:r>
              <a:rPr lang="en-US" sz="1300" dirty="0" smtClean="0"/>
              <a:t>or conclusion followed by the key  </a:t>
            </a:r>
            <a:r>
              <a:rPr lang="en-US" sz="1300" dirty="0"/>
              <a:t>conditions necessary for the </a:t>
            </a:r>
            <a:r>
              <a:rPr lang="en-US" sz="1300" dirty="0" smtClean="0"/>
              <a:t>statement </a:t>
            </a:r>
            <a:r>
              <a:rPr lang="en-US" sz="1300" dirty="0"/>
              <a:t>to be </a:t>
            </a:r>
            <a:r>
              <a:rPr lang="en-US" sz="1300" dirty="0" smtClean="0"/>
              <a:t>correct. An example… “The acquisition of  XYZ for  $20-$25 a share will add 15% or more shareholder value  if operating improvements doubling EBIDTA can be delivered  in 5 years”. It is an anchoring statement  for the audience. It must deliver the key advantage and state what must be done or the risk in achieving the result.</a:t>
            </a:r>
            <a:endParaRPr lang="en-US" sz="1300" dirty="0">
              <a:solidFill>
                <a:srgbClr val="FF0000"/>
              </a:solidFill>
            </a:endParaRPr>
          </a:p>
          <a:p>
            <a:pPr marL="342900" indent="-342900">
              <a:buFont typeface="+mj-lt"/>
              <a:buAutoNum type="arabicPeriod"/>
            </a:pPr>
            <a:endParaRPr lang="en-US" sz="1300" b="1" dirty="0"/>
          </a:p>
          <a:p>
            <a:pPr marL="800100" lvl="1" indent="-342900"/>
            <a:r>
              <a:rPr lang="en-US" sz="1300" b="1" dirty="0" smtClean="0"/>
              <a:t>2.     Primary Supporting Points: </a:t>
            </a:r>
            <a:r>
              <a:rPr lang="en-US" sz="1300" dirty="0" smtClean="0"/>
              <a:t>Notice that on each example slide there are three to  five points that support the slide heading. Each supporting point  is clearly stated and  not abbreviated. If you were to read the heading and then the supporting points together, the students’ position would be clearly without detail to verify.</a:t>
            </a:r>
          </a:p>
          <a:p>
            <a:pPr marL="800100" lvl="1" indent="-342900"/>
            <a:endParaRPr lang="en-US" sz="1300" b="1" dirty="0" smtClean="0"/>
          </a:p>
          <a:p>
            <a:pPr marL="800100" lvl="1" indent="-342900"/>
            <a:r>
              <a:rPr lang="en-US" sz="1300" b="1" dirty="0" smtClean="0"/>
              <a:t>3.      Detail Verifying the Supporting Points: </a:t>
            </a:r>
            <a:r>
              <a:rPr lang="en-US" sz="1300" dirty="0" smtClean="0"/>
              <a:t>Under each supporting point is the  detail that justifies the conclusion of the supporting  point. </a:t>
            </a:r>
            <a:r>
              <a:rPr lang="en-US" sz="1300" u="sng" dirty="0" smtClean="0"/>
              <a:t>We encourage  students to embellish detail with imaginary knowledge </a:t>
            </a:r>
            <a:r>
              <a:rPr lang="en-US" sz="1300" dirty="0" smtClean="0"/>
              <a:t>not contained in the case. The governing point  is that the logic of the detail must  link into the supporting point. HBS cases in particular can be a little broad brush so we want you to be creative as to what other information, had it been available, that you would have included and invent theoretical detail points that you view would be critical to your analysis even though these facts might not be available in the case. </a:t>
            </a:r>
          </a:p>
          <a:p>
            <a:pPr>
              <a:buFont typeface="Arial" pitchFamily="34" charset="0"/>
              <a:buChar char="•"/>
            </a:pPr>
            <a:endParaRPr lang="en-US" sz="1300" dirty="0"/>
          </a:p>
        </p:txBody>
      </p:sp>
      <p:cxnSp>
        <p:nvCxnSpPr>
          <p:cNvPr id="7" name="Straight Connector 6"/>
          <p:cNvCxnSpPr/>
          <p:nvPr/>
        </p:nvCxnSpPr>
        <p:spPr>
          <a:xfrm>
            <a:off x="0" y="914400"/>
            <a:ext cx="8610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5DAA1213-C137-4085-B5DC-72185BEDEB13}" type="slidenum">
              <a:rPr lang="en-US" smtClean="0"/>
              <a:pPr/>
              <a:t>8</a:t>
            </a:fld>
            <a:endParaRPr lang="en-US"/>
          </a:p>
        </p:txBody>
      </p:sp>
      <p:sp>
        <p:nvSpPr>
          <p:cNvPr id="9" name="Text Box 21"/>
          <p:cNvSpPr txBox="1">
            <a:spLocks noChangeArrowheads="1"/>
          </p:cNvSpPr>
          <p:nvPr/>
        </p:nvSpPr>
        <p:spPr bwMode="auto">
          <a:xfrm>
            <a:off x="0" y="6550025"/>
            <a:ext cx="7315200" cy="307975"/>
          </a:xfrm>
          <a:prstGeom prst="rect">
            <a:avLst/>
          </a:prstGeom>
          <a:solidFill>
            <a:srgbClr val="FFFF00"/>
          </a:solidFill>
          <a:ln w="12700" cap="sq">
            <a:solidFill>
              <a:schemeClr val="tx1"/>
            </a:solidFill>
            <a:miter lim="800000"/>
            <a:headEnd type="none" w="sm" len="sm"/>
            <a:tailEnd type="none" w="sm" len="sm"/>
          </a:ln>
        </p:spPr>
        <p:txBody>
          <a:bodyPr>
            <a:spAutoFit/>
          </a:bodyPr>
          <a:lstStyle/>
          <a:p>
            <a:pPr marL="228600" indent="-228600">
              <a:spcBef>
                <a:spcPct val="10000"/>
              </a:spcBef>
            </a:pPr>
            <a:r>
              <a:rPr lang="en-US" sz="1400" b="1" dirty="0" smtClean="0">
                <a:latin typeface="Calibri" pitchFamily="34" charset="0"/>
              </a:rPr>
              <a:t>Slide Format</a:t>
            </a:r>
            <a:r>
              <a:rPr lang="en-US" sz="1400" dirty="0" smtClean="0">
                <a:latin typeface="Calibri" pitchFamily="34" charset="0"/>
              </a:rPr>
              <a:t>:   </a:t>
            </a:r>
            <a:r>
              <a:rPr lang="en-US" sz="1400" b="1" dirty="0" smtClean="0">
                <a:latin typeface="Calibri" pitchFamily="34" charset="0"/>
              </a:rPr>
              <a:t>Teaching Team</a:t>
            </a:r>
            <a:r>
              <a:rPr lang="en-US" sz="1400" dirty="0" smtClean="0">
                <a:latin typeface="Calibri" pitchFamily="34" charset="0"/>
              </a:rPr>
              <a:t>– Peter Goodson, Paul Mackinaw</a:t>
            </a:r>
            <a:endParaRPr lang="en-US" sz="1400" dirty="0">
              <a:latin typeface="Calibri" pitchFamily="34" charset="0"/>
            </a:endParaRPr>
          </a:p>
        </p:txBody>
      </p:sp>
      <p:sp>
        <p:nvSpPr>
          <p:cNvPr id="8" name="Rectangle 7"/>
          <p:cNvSpPr/>
          <p:nvPr/>
        </p:nvSpPr>
        <p:spPr>
          <a:xfrm>
            <a:off x="3608651" y="0"/>
            <a:ext cx="923651" cy="400110"/>
          </a:xfrm>
          <a:prstGeom prst="rect">
            <a:avLst/>
          </a:prstGeom>
        </p:spPr>
        <p:txBody>
          <a:bodyPr wrap="none">
            <a:spAutoFit/>
          </a:bodyPr>
          <a:lstStyle/>
          <a:p>
            <a:pPr algn="ctr"/>
            <a:r>
              <a:rPr lang="en-US" sz="2000" dirty="0" smtClean="0"/>
              <a:t>Clarity: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1"/>
          </p:nvPr>
        </p:nvSpPr>
        <p:spPr>
          <a:noFill/>
        </p:spPr>
        <p:txBody>
          <a:bodyPr/>
          <a:lstStyle/>
          <a:p>
            <a:fld id="{2D0FF0A3-E995-4F9C-8DC5-0DDECB752CF4}" type="slidenum">
              <a:rPr lang="en-US" smtClean="0"/>
              <a:pPr/>
              <a:t>9</a:t>
            </a:fld>
            <a:endParaRPr lang="en-US" dirty="0" smtClean="0"/>
          </a:p>
        </p:txBody>
      </p:sp>
      <p:sp>
        <p:nvSpPr>
          <p:cNvPr id="19459" name="Slide Number Placeholder 2"/>
          <p:cNvSpPr txBox="1">
            <a:spLocks noGrp="1"/>
          </p:cNvSpPr>
          <p:nvPr/>
        </p:nvSpPr>
        <p:spPr bwMode="auto">
          <a:xfrm>
            <a:off x="7272338" y="6553200"/>
            <a:ext cx="1905000" cy="457200"/>
          </a:xfrm>
          <a:prstGeom prst="rect">
            <a:avLst/>
          </a:prstGeom>
          <a:noFill/>
          <a:ln w="9525">
            <a:noFill/>
            <a:miter lim="800000"/>
            <a:headEnd/>
            <a:tailEnd/>
          </a:ln>
        </p:spPr>
        <p:txBody>
          <a:bodyPr wrap="none" lIns="92075" tIns="46038" rIns="92075" bIns="46038" anchor="ctr"/>
          <a:lstStyle/>
          <a:p>
            <a:pPr algn="r"/>
            <a:fld id="{7E471321-FF8D-4D88-845B-4A2BCD41A76B}" type="slidenum">
              <a:rPr lang="en-US" sz="800"/>
              <a:pPr algn="r"/>
              <a:t>9</a:t>
            </a:fld>
            <a:endParaRPr lang="en-US" sz="800" dirty="0"/>
          </a:p>
        </p:txBody>
      </p:sp>
      <p:sp>
        <p:nvSpPr>
          <p:cNvPr id="19460" name="Rectangle 2"/>
          <p:cNvSpPr>
            <a:spLocks noChangeArrowheads="1"/>
          </p:cNvSpPr>
          <p:nvPr/>
        </p:nvSpPr>
        <p:spPr bwMode="auto">
          <a:xfrm>
            <a:off x="-228600" y="0"/>
            <a:ext cx="9601200" cy="1139415"/>
          </a:xfrm>
          <a:prstGeom prst="rect">
            <a:avLst/>
          </a:prstGeom>
          <a:noFill/>
          <a:ln w="9525">
            <a:noFill/>
            <a:miter lim="800000"/>
            <a:headEnd/>
            <a:tailEnd/>
          </a:ln>
        </p:spPr>
        <p:txBody>
          <a:bodyPr wrap="square" lIns="92075" tIns="46038" rIns="92075" bIns="46038">
            <a:spAutoFit/>
          </a:bodyPr>
          <a:lstStyle/>
          <a:p>
            <a:pPr algn="ctr"/>
            <a:r>
              <a:rPr lang="en-US" sz="2000" dirty="0" smtClean="0"/>
              <a:t>Challenges:</a:t>
            </a:r>
          </a:p>
          <a:p>
            <a:pPr algn="ctr"/>
            <a:r>
              <a:rPr lang="en-US" sz="2400" b="1" dirty="0" smtClean="0"/>
              <a:t>A 3 Unit Work Load In A 2 Unit Course Delivers High Value </a:t>
            </a:r>
          </a:p>
          <a:p>
            <a:pPr algn="ctr"/>
            <a:r>
              <a:rPr lang="en-US" sz="2400" b="1" dirty="0" smtClean="0"/>
              <a:t>But Demands A Significant Investment of Your Time</a:t>
            </a:r>
            <a:endParaRPr lang="en-US" sz="2400" b="1" dirty="0"/>
          </a:p>
        </p:txBody>
      </p:sp>
      <p:sp>
        <p:nvSpPr>
          <p:cNvPr id="19461" name="Line 3"/>
          <p:cNvSpPr>
            <a:spLocks noChangeShapeType="1"/>
          </p:cNvSpPr>
          <p:nvPr/>
        </p:nvSpPr>
        <p:spPr bwMode="auto">
          <a:xfrm>
            <a:off x="304800" y="1295400"/>
            <a:ext cx="8534400" cy="0"/>
          </a:xfrm>
          <a:prstGeom prst="line">
            <a:avLst/>
          </a:prstGeom>
          <a:noFill/>
          <a:ln w="76200">
            <a:solidFill>
              <a:schemeClr val="tx1"/>
            </a:solidFill>
            <a:round/>
            <a:headEnd type="none" w="sm" len="sm"/>
            <a:tailEnd type="none" w="sm" len="sm"/>
          </a:ln>
        </p:spPr>
        <p:txBody>
          <a:bodyPr wrap="none" anchor="ctr"/>
          <a:lstStyle/>
          <a:p>
            <a:endParaRPr lang="en-US" dirty="0"/>
          </a:p>
        </p:txBody>
      </p:sp>
      <p:sp>
        <p:nvSpPr>
          <p:cNvPr id="19464" name="Rectangle 6"/>
          <p:cNvSpPr>
            <a:spLocks noChangeArrowheads="1"/>
          </p:cNvSpPr>
          <p:nvPr/>
        </p:nvSpPr>
        <p:spPr bwMode="auto">
          <a:xfrm>
            <a:off x="533400" y="5334000"/>
            <a:ext cx="8153400" cy="822325"/>
          </a:xfrm>
          <a:prstGeom prst="rect">
            <a:avLst/>
          </a:prstGeom>
          <a:noFill/>
          <a:ln w="12700">
            <a:noFill/>
            <a:miter lim="800000"/>
            <a:headEnd type="none" w="sm" len="sm"/>
            <a:tailEnd type="none" w="sm" len="sm"/>
          </a:ln>
        </p:spPr>
        <p:txBody>
          <a:bodyPr>
            <a:spAutoFit/>
          </a:bodyPr>
          <a:lstStyle/>
          <a:p>
            <a:pPr algn="ctr"/>
            <a:r>
              <a:rPr lang="en-US" sz="2400" b="1" dirty="0">
                <a:sym typeface="Monotype Sorts" pitchFamily="2" charset="2"/>
              </a:rPr>
              <a:t>“This course is a little like drinking from a fire hose in its breadth and velocity” … A former student</a:t>
            </a:r>
          </a:p>
        </p:txBody>
      </p:sp>
      <p:sp>
        <p:nvSpPr>
          <p:cNvPr id="45057" name="Rectangle 1"/>
          <p:cNvSpPr>
            <a:spLocks noChangeArrowheads="1"/>
          </p:cNvSpPr>
          <p:nvPr/>
        </p:nvSpPr>
        <p:spPr bwMode="auto">
          <a:xfrm>
            <a:off x="0" y="1677888"/>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ea typeface="Times New Roman" pitchFamily="18" charset="0"/>
              </a:rPr>
              <a:t>To deliver</a:t>
            </a:r>
            <a:r>
              <a:rPr kumimoji="0" lang="en-US" sz="2000" b="0" i="0" u="none" strike="noStrike" cap="none" normalizeH="0" dirty="0" smtClean="0">
                <a:ln>
                  <a:noFill/>
                </a:ln>
                <a:solidFill>
                  <a:schemeClr val="tx1"/>
                </a:solidFill>
                <a:effectLst/>
                <a:ea typeface="Times New Roman" pitchFamily="18" charset="0"/>
              </a:rPr>
              <a:t> </a:t>
            </a:r>
            <a:r>
              <a:rPr kumimoji="0" lang="en-US" sz="2000" b="0" i="0" u="none" strike="noStrike" cap="none" normalizeH="0" baseline="0" dirty="0" smtClean="0">
                <a:ln>
                  <a:noFill/>
                </a:ln>
                <a:solidFill>
                  <a:schemeClr val="tx1"/>
                </a:solidFill>
                <a:effectLst/>
                <a:ea typeface="Times New Roman" pitchFamily="18" charset="0"/>
              </a:rPr>
              <a:t>the full course value a serious time commitment is necessary</a:t>
            </a:r>
            <a:endParaRPr kumimoji="0" lang="en-US" sz="2000" b="0" i="0" u="none" strike="noStrike" cap="none" normalizeH="0" baseline="0" dirty="0" smtClean="0">
              <a:ln>
                <a:noFill/>
              </a:ln>
              <a:solidFill>
                <a:schemeClr val="tx1"/>
              </a:solidFill>
              <a:effectLst/>
            </a:endParaRPr>
          </a:p>
        </p:txBody>
      </p:sp>
      <p:pic>
        <p:nvPicPr>
          <p:cNvPr id="11" name="Picture 2" descr="C:\Documents and Settings\Peter Goodson\My Documents\My Pictures\HAAS\HAAS ASSICMENTS.png"/>
          <p:cNvPicPr>
            <a:picLocks noChangeAspect="1" noChangeArrowheads="1"/>
          </p:cNvPicPr>
          <p:nvPr/>
        </p:nvPicPr>
        <p:blipFill>
          <a:blip r:embed="rId3" cstate="print"/>
          <a:srcRect/>
          <a:stretch>
            <a:fillRect/>
          </a:stretch>
        </p:blipFill>
        <p:spPr bwMode="auto">
          <a:xfrm>
            <a:off x="304800" y="2286000"/>
            <a:ext cx="4522787" cy="2832999"/>
          </a:xfrm>
          <a:prstGeom prst="rect">
            <a:avLst/>
          </a:prstGeom>
          <a:noFill/>
        </p:spPr>
      </p:pic>
      <p:sp>
        <p:nvSpPr>
          <p:cNvPr id="12" name="Rectangle 11"/>
          <p:cNvSpPr/>
          <p:nvPr/>
        </p:nvSpPr>
        <p:spPr>
          <a:xfrm>
            <a:off x="4953000" y="2520077"/>
            <a:ext cx="4114800" cy="2585323"/>
          </a:xfrm>
          <a:prstGeom prst="rect">
            <a:avLst/>
          </a:prstGeom>
        </p:spPr>
        <p:txBody>
          <a:bodyPr wrap="square">
            <a:spAutoFit/>
          </a:bodyPr>
          <a:lstStyle/>
          <a:p>
            <a:pPr marL="342900" indent="-342900"/>
            <a:r>
              <a:rPr lang="en-US" dirty="0" smtClean="0"/>
              <a:t>4 cases…  3 of which students  present in class</a:t>
            </a:r>
          </a:p>
          <a:p>
            <a:pPr marL="342900" indent="-342900"/>
            <a:endParaRPr lang="en-US" dirty="0" smtClean="0"/>
          </a:p>
          <a:p>
            <a:pPr marL="342900" indent="-342900"/>
            <a:r>
              <a:rPr lang="en-US" dirty="0" smtClean="0"/>
              <a:t>3 additional case studies to be discussed in class and students are  intensely grilled </a:t>
            </a:r>
          </a:p>
          <a:p>
            <a:endParaRPr lang="en-US" dirty="0" smtClean="0"/>
          </a:p>
          <a:p>
            <a:endParaRPr lang="en-US" dirty="0" smtClean="0"/>
          </a:p>
          <a:p>
            <a:r>
              <a:rPr lang="en-US" dirty="0" smtClean="0"/>
              <a:t> </a:t>
            </a:r>
            <a:endParaRPr lang="en-US" dirty="0"/>
          </a:p>
        </p:txBody>
      </p:sp>
      <p:cxnSp>
        <p:nvCxnSpPr>
          <p:cNvPr id="13" name="Straight Connector 12"/>
          <p:cNvCxnSpPr/>
          <p:nvPr/>
        </p:nvCxnSpPr>
        <p:spPr>
          <a:xfrm flipV="1">
            <a:off x="4724400" y="2286000"/>
            <a:ext cx="3962400" cy="5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800600" y="5105400"/>
            <a:ext cx="4114800" cy="547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2574</TotalTime>
  <Words>2403</Words>
  <Application>Microsoft Office PowerPoint</Application>
  <PresentationFormat>On-screen Show (4:3)</PresentationFormat>
  <Paragraphs>355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 User</dc:creator>
  <cp:lastModifiedBy>Peter Goodson</cp:lastModifiedBy>
  <cp:revision>208</cp:revision>
  <dcterms:created xsi:type="dcterms:W3CDTF">2010-07-24T03:10:20Z</dcterms:created>
  <dcterms:modified xsi:type="dcterms:W3CDTF">2012-07-24T20:15:39Z</dcterms:modified>
</cp:coreProperties>
</file>