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8" r:id="rId4"/>
    <p:sldId id="275" r:id="rId5"/>
    <p:sldId id="263" r:id="rId6"/>
    <p:sldId id="267" r:id="rId7"/>
    <p:sldId id="274" r:id="rId8"/>
    <p:sldId id="258" r:id="rId9"/>
    <p:sldId id="270" r:id="rId10"/>
    <p:sldId id="276" r:id="rId11"/>
    <p:sldId id="269" r:id="rId12"/>
    <p:sldId id="272" r:id="rId13"/>
    <p:sldId id="273" r:id="rId14"/>
    <p:sldId id="264" r:id="rId15"/>
    <p:sldId id="262" r:id="rId16"/>
    <p:sldId id="265" r:id="rId17"/>
    <p:sldId id="266" r:id="rId1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F833B-52C7-42E5-85BD-1342AF796AA1}" v="21" dt="2023-04-16T00:15:41.416"/>
    <p1510:client id="{1C85AC34-0037-4DFE-A299-20A038592157}" v="25" dt="2023-04-16T00:19:00.058"/>
    <p1510:client id="{1F9B2111-D2CB-445E-834D-34B8A693D306}" v="22" dt="2023-04-16T00:22:04.989"/>
    <p1510:client id="{578E4F09-D737-49CB-995A-B0BD58270D0E}" v="10" dt="2023-04-16T00:20:25.235"/>
    <p1510:client id="{C6A08F71-57C0-4C75-8BFA-0BD9E6371354}" v="16" dt="2023-04-16T00:17:33.457"/>
    <p1510:client id="{D70304C5-D964-45E0-90A3-1C8D3725B170}" v="280" dt="2023-04-15T20:07:51.874"/>
    <p1510:client id="{E3966458-ED43-4B8D-91AC-6497EBE89820}" v="656" dt="2023-04-16T00:14:18.6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839" autoAdjust="0"/>
  </p:normalViewPr>
  <p:slideViewPr>
    <p:cSldViewPr snapToGrid="0">
      <p:cViewPr varScale="1">
        <p:scale>
          <a:sx n="69" d="100"/>
          <a:sy n="69" d="100"/>
        </p:scale>
        <p:origin x="5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67A814B-8AB4-4BFF-99A1-8412D437EED7}" type="datetimeFigureOut">
              <a:rPr lang="en-US" smtClean="0"/>
              <a:t>4/8/2024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2D210B5-7746-41D2-B44D-7FD308EAF937}" type="slidenum">
              <a:rPr lang="en-US" smtClean="0"/>
              <a:t>‹#›</a:t>
            </a:fld>
            <a:endParaRPr lang="en-US"/>
          </a:p>
        </p:txBody>
      </p:sp>
    </p:spTree>
    <p:extLst>
      <p:ext uri="{BB962C8B-B14F-4D97-AF65-F5344CB8AC3E}">
        <p14:creationId xmlns:p14="http://schemas.microsoft.com/office/powerpoint/2010/main" val="4003214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210B5-7746-41D2-B44D-7FD308EAF937}" type="slidenum">
              <a:rPr lang="en-US" smtClean="0"/>
              <a:t>1</a:t>
            </a:fld>
            <a:endParaRPr lang="en-US"/>
          </a:p>
        </p:txBody>
      </p:sp>
    </p:spTree>
    <p:extLst>
      <p:ext uri="{BB962C8B-B14F-4D97-AF65-F5344CB8AC3E}">
        <p14:creationId xmlns:p14="http://schemas.microsoft.com/office/powerpoint/2010/main" val="4180166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Corporate level ideal vs. reality</a:t>
            </a:r>
          </a:p>
        </p:txBody>
      </p:sp>
      <p:sp>
        <p:nvSpPr>
          <p:cNvPr id="4" name="Slide Number Placeholder 3"/>
          <p:cNvSpPr>
            <a:spLocks noGrp="1"/>
          </p:cNvSpPr>
          <p:nvPr>
            <p:ph type="sldNum" sz="quarter" idx="5"/>
          </p:nvPr>
        </p:nvSpPr>
        <p:spPr/>
        <p:txBody>
          <a:bodyPr/>
          <a:lstStyle/>
          <a:p>
            <a:fld id="{42D210B5-7746-41D2-B44D-7FD308EAF937}" type="slidenum">
              <a:rPr lang="en-US" smtClean="0"/>
              <a:t>10</a:t>
            </a:fld>
            <a:endParaRPr lang="en-US"/>
          </a:p>
        </p:txBody>
      </p:sp>
    </p:spTree>
    <p:extLst>
      <p:ext uri="{BB962C8B-B14F-4D97-AF65-F5344CB8AC3E}">
        <p14:creationId xmlns:p14="http://schemas.microsoft.com/office/powerpoint/2010/main" val="723141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210B5-7746-41D2-B44D-7FD308EAF937}" type="slidenum">
              <a:rPr lang="en-US" smtClean="0"/>
              <a:t>11</a:t>
            </a:fld>
            <a:endParaRPr lang="en-US"/>
          </a:p>
        </p:txBody>
      </p:sp>
    </p:spTree>
    <p:extLst>
      <p:ext uri="{BB962C8B-B14F-4D97-AF65-F5344CB8AC3E}">
        <p14:creationId xmlns:p14="http://schemas.microsoft.com/office/powerpoint/2010/main" val="2966974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D210B5-7746-41D2-B44D-7FD308EAF937}" type="slidenum">
              <a:rPr lang="en-US" smtClean="0"/>
              <a:t>13</a:t>
            </a:fld>
            <a:endParaRPr lang="en-US"/>
          </a:p>
        </p:txBody>
      </p:sp>
    </p:spTree>
    <p:extLst>
      <p:ext uri="{BB962C8B-B14F-4D97-AF65-F5344CB8AC3E}">
        <p14:creationId xmlns:p14="http://schemas.microsoft.com/office/powerpoint/2010/main" val="2076521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42D210B5-7746-41D2-B44D-7FD308EAF937}" type="slidenum">
              <a:rPr lang="en-US" smtClean="0"/>
              <a:t>14</a:t>
            </a:fld>
            <a:endParaRPr lang="en-US"/>
          </a:p>
        </p:txBody>
      </p:sp>
    </p:spTree>
    <p:extLst>
      <p:ext uri="{BB962C8B-B14F-4D97-AF65-F5344CB8AC3E}">
        <p14:creationId xmlns:p14="http://schemas.microsoft.com/office/powerpoint/2010/main" val="3101915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"Illegal" and "legal" questions</a:t>
            </a:r>
            <a:endParaRPr lang="en-US" dirty="0"/>
          </a:p>
        </p:txBody>
      </p:sp>
      <p:sp>
        <p:nvSpPr>
          <p:cNvPr id="4" name="Slide Number Placeholder 3"/>
          <p:cNvSpPr>
            <a:spLocks noGrp="1"/>
          </p:cNvSpPr>
          <p:nvPr>
            <p:ph type="sldNum" sz="quarter" idx="10"/>
          </p:nvPr>
        </p:nvSpPr>
        <p:spPr/>
        <p:txBody>
          <a:bodyPr/>
          <a:lstStyle/>
          <a:p>
            <a:fld id="{42D210B5-7746-41D2-B44D-7FD308EAF937}" type="slidenum">
              <a:rPr lang="en-US" smtClean="0"/>
              <a:t>15</a:t>
            </a:fld>
            <a:endParaRPr lang="en-US"/>
          </a:p>
        </p:txBody>
      </p:sp>
    </p:spTree>
    <p:extLst>
      <p:ext uri="{BB962C8B-B14F-4D97-AF65-F5344CB8AC3E}">
        <p14:creationId xmlns:p14="http://schemas.microsoft.com/office/powerpoint/2010/main" val="12615819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D210B5-7746-41D2-B44D-7FD308EAF937}" type="slidenum">
              <a:rPr lang="en-US" smtClean="0"/>
              <a:t>16</a:t>
            </a:fld>
            <a:endParaRPr lang="en-US"/>
          </a:p>
        </p:txBody>
      </p:sp>
    </p:spTree>
    <p:extLst>
      <p:ext uri="{BB962C8B-B14F-4D97-AF65-F5344CB8AC3E}">
        <p14:creationId xmlns:p14="http://schemas.microsoft.com/office/powerpoint/2010/main" val="123221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210B5-7746-41D2-B44D-7FD308EAF937}" type="slidenum">
              <a:rPr lang="en-US" smtClean="0"/>
              <a:t>2</a:t>
            </a:fld>
            <a:endParaRPr lang="en-US"/>
          </a:p>
        </p:txBody>
      </p:sp>
    </p:spTree>
    <p:extLst>
      <p:ext uri="{BB962C8B-B14F-4D97-AF65-F5344CB8AC3E}">
        <p14:creationId xmlns:p14="http://schemas.microsoft.com/office/powerpoint/2010/main" val="514522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210B5-7746-41D2-B44D-7FD308EAF937}" type="slidenum">
              <a:rPr lang="en-US" smtClean="0"/>
              <a:t>3</a:t>
            </a:fld>
            <a:endParaRPr lang="en-US"/>
          </a:p>
        </p:txBody>
      </p:sp>
    </p:spTree>
    <p:extLst>
      <p:ext uri="{BB962C8B-B14F-4D97-AF65-F5344CB8AC3E}">
        <p14:creationId xmlns:p14="http://schemas.microsoft.com/office/powerpoint/2010/main" val="2601587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D210B5-7746-41D2-B44D-7FD308EAF937}" type="slidenum">
              <a:rPr lang="en-US" smtClean="0"/>
              <a:t>4</a:t>
            </a:fld>
            <a:endParaRPr lang="en-US"/>
          </a:p>
        </p:txBody>
      </p:sp>
    </p:spTree>
    <p:extLst>
      <p:ext uri="{BB962C8B-B14F-4D97-AF65-F5344CB8AC3E}">
        <p14:creationId xmlns:p14="http://schemas.microsoft.com/office/powerpoint/2010/main" val="290484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Laws &amp; legal resources</a:t>
            </a:r>
          </a:p>
          <a:p>
            <a:r>
              <a:rPr lang="en-US" dirty="0"/>
              <a:t>Of note: employer chat</a:t>
            </a:r>
          </a:p>
        </p:txBody>
      </p:sp>
      <p:sp>
        <p:nvSpPr>
          <p:cNvPr id="4" name="Slide Number Placeholder 3"/>
          <p:cNvSpPr>
            <a:spLocks noGrp="1"/>
          </p:cNvSpPr>
          <p:nvPr>
            <p:ph type="sldNum" sz="quarter" idx="10"/>
          </p:nvPr>
        </p:nvSpPr>
        <p:spPr/>
        <p:txBody>
          <a:bodyPr/>
          <a:lstStyle/>
          <a:p>
            <a:fld id="{42D210B5-7746-41D2-B44D-7FD308EAF937}" type="slidenum">
              <a:rPr lang="en-US" smtClean="0"/>
              <a:t>5</a:t>
            </a:fld>
            <a:endParaRPr lang="en-US"/>
          </a:p>
        </p:txBody>
      </p:sp>
    </p:spTree>
    <p:extLst>
      <p:ext uri="{BB962C8B-B14F-4D97-AF65-F5344CB8AC3E}">
        <p14:creationId xmlns:p14="http://schemas.microsoft.com/office/powerpoint/2010/main" val="236869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210B5-7746-41D2-B44D-7FD308EAF937}" type="slidenum">
              <a:rPr lang="en-US" smtClean="0"/>
              <a:t>6</a:t>
            </a:fld>
            <a:endParaRPr lang="en-US"/>
          </a:p>
        </p:txBody>
      </p:sp>
    </p:spTree>
    <p:extLst>
      <p:ext uri="{BB962C8B-B14F-4D97-AF65-F5344CB8AC3E}">
        <p14:creationId xmlns:p14="http://schemas.microsoft.com/office/powerpoint/2010/main" val="2597525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D210B5-7746-41D2-B44D-7FD308EAF937}" type="slidenum">
              <a:rPr lang="en-US" smtClean="0"/>
              <a:t>7</a:t>
            </a:fld>
            <a:endParaRPr lang="en-US"/>
          </a:p>
        </p:txBody>
      </p:sp>
    </p:spTree>
    <p:extLst>
      <p:ext uri="{BB962C8B-B14F-4D97-AF65-F5344CB8AC3E}">
        <p14:creationId xmlns:p14="http://schemas.microsoft.com/office/powerpoint/2010/main" val="3663558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Break out??</a:t>
            </a:r>
            <a:endParaRPr lang="en-US" dirty="0"/>
          </a:p>
        </p:txBody>
      </p:sp>
      <p:sp>
        <p:nvSpPr>
          <p:cNvPr id="4" name="Slide Number Placeholder 3"/>
          <p:cNvSpPr>
            <a:spLocks noGrp="1"/>
          </p:cNvSpPr>
          <p:nvPr>
            <p:ph type="sldNum" sz="quarter" idx="10"/>
          </p:nvPr>
        </p:nvSpPr>
        <p:spPr/>
        <p:txBody>
          <a:bodyPr/>
          <a:lstStyle/>
          <a:p>
            <a:fld id="{42D210B5-7746-41D2-B44D-7FD308EAF937}" type="slidenum">
              <a:rPr lang="en-US" smtClean="0"/>
              <a:t>8</a:t>
            </a:fld>
            <a:endParaRPr lang="en-US"/>
          </a:p>
        </p:txBody>
      </p:sp>
    </p:spTree>
    <p:extLst>
      <p:ext uri="{BB962C8B-B14F-4D97-AF65-F5344CB8AC3E}">
        <p14:creationId xmlns:p14="http://schemas.microsoft.com/office/powerpoint/2010/main" val="3257606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210B5-7746-41D2-B44D-7FD308EAF937}" type="slidenum">
              <a:rPr lang="en-US" smtClean="0"/>
              <a:t>9</a:t>
            </a:fld>
            <a:endParaRPr lang="en-US"/>
          </a:p>
        </p:txBody>
      </p:sp>
    </p:spTree>
    <p:extLst>
      <p:ext uri="{BB962C8B-B14F-4D97-AF65-F5344CB8AC3E}">
        <p14:creationId xmlns:p14="http://schemas.microsoft.com/office/powerpoint/2010/main" val="562668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124CB6-6E47-492A-BFDF-3175768EC55E}"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935BA-F850-4C81-AE01-62FF7A411F5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92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124CB6-6E47-492A-BFDF-3175768EC55E}"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935BA-F850-4C81-AE01-62FF7A411F50}" type="slidenum">
              <a:rPr lang="en-US" smtClean="0"/>
              <a:t>‹#›</a:t>
            </a:fld>
            <a:endParaRPr lang="en-US"/>
          </a:p>
        </p:txBody>
      </p:sp>
    </p:spTree>
    <p:extLst>
      <p:ext uri="{BB962C8B-B14F-4D97-AF65-F5344CB8AC3E}">
        <p14:creationId xmlns:p14="http://schemas.microsoft.com/office/powerpoint/2010/main" val="162065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124CB6-6E47-492A-BFDF-3175768EC55E}"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935BA-F850-4C81-AE01-62FF7A411F50}" type="slidenum">
              <a:rPr lang="en-US" smtClean="0"/>
              <a:t>‹#›</a:t>
            </a:fld>
            <a:endParaRPr lang="en-US"/>
          </a:p>
        </p:txBody>
      </p:sp>
    </p:spTree>
    <p:extLst>
      <p:ext uri="{BB962C8B-B14F-4D97-AF65-F5344CB8AC3E}">
        <p14:creationId xmlns:p14="http://schemas.microsoft.com/office/powerpoint/2010/main" val="203065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124CB6-6E47-492A-BFDF-3175768EC55E}"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935BA-F850-4C81-AE01-62FF7A411F50}" type="slidenum">
              <a:rPr lang="en-US" smtClean="0"/>
              <a:t>‹#›</a:t>
            </a:fld>
            <a:endParaRPr lang="en-US"/>
          </a:p>
        </p:txBody>
      </p:sp>
    </p:spTree>
    <p:extLst>
      <p:ext uri="{BB962C8B-B14F-4D97-AF65-F5344CB8AC3E}">
        <p14:creationId xmlns:p14="http://schemas.microsoft.com/office/powerpoint/2010/main" val="2777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124CB6-6E47-492A-BFDF-3175768EC55E}"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935BA-F850-4C81-AE01-62FF7A411F5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08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124CB6-6E47-492A-BFDF-3175768EC55E}"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935BA-F850-4C81-AE01-62FF7A411F50}" type="slidenum">
              <a:rPr lang="en-US" smtClean="0"/>
              <a:t>‹#›</a:t>
            </a:fld>
            <a:endParaRPr lang="en-US"/>
          </a:p>
        </p:txBody>
      </p:sp>
    </p:spTree>
    <p:extLst>
      <p:ext uri="{BB962C8B-B14F-4D97-AF65-F5344CB8AC3E}">
        <p14:creationId xmlns:p14="http://schemas.microsoft.com/office/powerpoint/2010/main" val="196535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124CB6-6E47-492A-BFDF-3175768EC55E}"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935BA-F850-4C81-AE01-62FF7A411F50}" type="slidenum">
              <a:rPr lang="en-US" smtClean="0"/>
              <a:t>‹#›</a:t>
            </a:fld>
            <a:endParaRPr lang="en-US"/>
          </a:p>
        </p:txBody>
      </p:sp>
    </p:spTree>
    <p:extLst>
      <p:ext uri="{BB962C8B-B14F-4D97-AF65-F5344CB8AC3E}">
        <p14:creationId xmlns:p14="http://schemas.microsoft.com/office/powerpoint/2010/main" val="227192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124CB6-6E47-492A-BFDF-3175768EC55E}" type="datetimeFigureOut">
              <a:rPr lang="en-US" smtClean="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935BA-F850-4C81-AE01-62FF7A411F50}" type="slidenum">
              <a:rPr lang="en-US" smtClean="0"/>
              <a:t>‹#›</a:t>
            </a:fld>
            <a:endParaRPr lang="en-US"/>
          </a:p>
        </p:txBody>
      </p:sp>
    </p:spTree>
    <p:extLst>
      <p:ext uri="{BB962C8B-B14F-4D97-AF65-F5344CB8AC3E}">
        <p14:creationId xmlns:p14="http://schemas.microsoft.com/office/powerpoint/2010/main" val="3995775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124CB6-6E47-492A-BFDF-3175768EC55E}" type="datetimeFigureOut">
              <a:rPr lang="en-US" smtClean="0"/>
              <a:t>4/8/2024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0D935BA-F850-4C81-AE01-62FF7A411F50}" type="slidenum">
              <a:rPr lang="en-US" smtClean="0"/>
              <a:t>‹#›</a:t>
            </a:fld>
            <a:endParaRPr lang="en-US"/>
          </a:p>
        </p:txBody>
      </p:sp>
    </p:spTree>
    <p:extLst>
      <p:ext uri="{BB962C8B-B14F-4D97-AF65-F5344CB8AC3E}">
        <p14:creationId xmlns:p14="http://schemas.microsoft.com/office/powerpoint/2010/main" val="259715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124CB6-6E47-492A-BFDF-3175768EC55E}" type="datetimeFigureOut">
              <a:rPr lang="en-US" smtClean="0"/>
              <a:t>4/8/2024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0D935BA-F850-4C81-AE01-62FF7A411F50}" type="slidenum">
              <a:rPr lang="en-US" smtClean="0"/>
              <a:t>‹#›</a:t>
            </a:fld>
            <a:endParaRPr lang="en-US"/>
          </a:p>
        </p:txBody>
      </p:sp>
    </p:spTree>
    <p:extLst>
      <p:ext uri="{BB962C8B-B14F-4D97-AF65-F5344CB8AC3E}">
        <p14:creationId xmlns:p14="http://schemas.microsoft.com/office/powerpoint/2010/main" val="420254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124CB6-6E47-492A-BFDF-3175768EC55E}"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935BA-F850-4C81-AE01-62FF7A411F50}" type="slidenum">
              <a:rPr lang="en-US" smtClean="0"/>
              <a:t>‹#›</a:t>
            </a:fld>
            <a:endParaRPr lang="en-US"/>
          </a:p>
        </p:txBody>
      </p:sp>
    </p:spTree>
    <p:extLst>
      <p:ext uri="{BB962C8B-B14F-4D97-AF65-F5344CB8AC3E}">
        <p14:creationId xmlns:p14="http://schemas.microsoft.com/office/powerpoint/2010/main" val="3097064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124CB6-6E47-492A-BFDF-3175768EC55E}" type="datetimeFigureOut">
              <a:rPr lang="en-US" smtClean="0"/>
              <a:t>4/8/2024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0D935BA-F850-4C81-AE01-62FF7A411F5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98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s://hbr.org/2021/06/make-it-safe-for-employees-to-disclose-their-disabiliti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hbr.org/search?term=laurie%20hennebor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Hr0BldSU46A"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hyperlink" Target="https://askjan.org/disabilities/Depression.cfm?csSearch=3380696_1" TargetMode="External"/><Relationship Id="rId4" Type="http://schemas.openxmlformats.org/officeDocument/2006/relationships/hyperlink" Target="https://www.eeoc.gov/laws/guidance/job-applicants-and-ad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skjan.org/publications/consultants-corner/vol05iss01.cf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askjan.org/"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hyperlink" Target="https://askjan.org/publications/ada-specific/Technical-Assistance-Manual-for-Title-I-of-the-ADA.cfm#spy-scroll-heading-8"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Julie.salzman@gmail.com" TargetMode="External"/><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skjan.org/publications/consultants-corner/vol05iss04.cf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skjan.org/solutions/Marginal-Functions.cfm?csSearch=3380700_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eoc.gov/laws/guidance/job-applicants-and-ada"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nature.com/articles/s41579-022-00846-2"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askjan.org/disabilities/Pregnancy.cfm?cssearch=3378787_1" TargetMode="External"/><Relationship Id="rId5" Type="http://schemas.openxmlformats.org/officeDocument/2006/relationships/hyperlink" Target="https://askjan.org/search.cfm?srchstring=fibromyalgia&amp;byDisabilityTree=0/160/" TargetMode="External"/><Relationship Id="rId4" Type="http://schemas.openxmlformats.org/officeDocument/2006/relationships/hyperlink" Target="https://askjan.org/disabilities/Mental-Health-Conditions.cf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915076"/>
            <a:ext cx="10113264" cy="832102"/>
          </a:xfrm>
        </p:spPr>
        <p:txBody>
          <a:bodyPr>
            <a:normAutofit/>
          </a:bodyPr>
          <a:lstStyle/>
          <a:p>
            <a:pPr algn="ctr"/>
            <a:r>
              <a:rPr lang="en-US" sz="4000" dirty="0">
                <a:solidFill>
                  <a:schemeClr val="tx1"/>
                </a:solidFill>
              </a:rPr>
              <a:t>Navigating Accommodations with Haas Students</a:t>
            </a:r>
          </a:p>
        </p:txBody>
      </p:sp>
      <p:pic>
        <p:nvPicPr>
          <p:cNvPr id="7" name="Picture Placeholder 6" descr="UC Berkely Campus, Haas Building"/>
          <p:cNvPicPr>
            <a:picLocks noGrp="1" noChangeAspect="1"/>
          </p:cNvPicPr>
          <p:nvPr>
            <p:ph type="pic" idx="1"/>
          </p:nvPr>
        </p:nvPicPr>
        <p:blipFill>
          <a:blip r:embed="rId3">
            <a:extLst>
              <a:ext uri="{28A0092B-C50C-407E-A947-70E740481C1C}">
                <a14:useLocalDpi xmlns:a14="http://schemas.microsoft.com/office/drawing/2010/main" val="0"/>
              </a:ext>
            </a:extLst>
          </a:blip>
          <a:srcRect t="19789" b="19789"/>
          <a:stretch>
            <a:fillRect/>
          </a:stretch>
        </p:blipFill>
        <p:spPr/>
      </p:pic>
      <p:sp>
        <p:nvSpPr>
          <p:cNvPr id="6" name="Text Placeholder 5"/>
          <p:cNvSpPr>
            <a:spLocks noGrp="1"/>
          </p:cNvSpPr>
          <p:nvPr>
            <p:ph type="body" sz="half" idx="2"/>
          </p:nvPr>
        </p:nvSpPr>
        <p:spPr>
          <a:xfrm>
            <a:off x="1097280" y="5907022"/>
            <a:ext cx="10113264" cy="722377"/>
          </a:xfrm>
        </p:spPr>
        <p:txBody>
          <a:bodyPr vert="horz" lIns="91440" tIns="0" rIns="91440" bIns="0" rtlCol="0" anchor="t">
            <a:normAutofit lnSpcReduction="10000"/>
          </a:bodyPr>
          <a:lstStyle/>
          <a:p>
            <a:pPr algn="r"/>
            <a:r>
              <a:rPr lang="en-US" sz="2200" b="1" dirty="0">
                <a:solidFill>
                  <a:schemeClr val="tx1"/>
                </a:solidFill>
              </a:rPr>
              <a:t>Julie Salzman</a:t>
            </a:r>
          </a:p>
          <a:p>
            <a:pPr algn="r"/>
            <a:r>
              <a:rPr lang="en-US" sz="2200" b="1" dirty="0">
                <a:solidFill>
                  <a:schemeClr val="tx1"/>
                </a:solidFill>
              </a:rPr>
              <a:t>April 9, 2024</a:t>
            </a:r>
            <a:endParaRPr lang="en-US" sz="2200" b="1" dirty="0">
              <a:solidFill>
                <a:schemeClr val="tx1"/>
              </a:solidFill>
              <a:cs typeface="Calibri"/>
            </a:endParaRPr>
          </a:p>
          <a:p>
            <a:endParaRPr lang="en-US" b="1" dirty="0"/>
          </a:p>
          <a:p>
            <a:endParaRPr lang="en-US" b="1" dirty="0"/>
          </a:p>
          <a:p>
            <a:endParaRPr lang="en-US" dirty="0"/>
          </a:p>
        </p:txBody>
      </p:sp>
    </p:spTree>
    <p:extLst>
      <p:ext uri="{BB962C8B-B14F-4D97-AF65-F5344CB8AC3E}">
        <p14:creationId xmlns:p14="http://schemas.microsoft.com/office/powerpoint/2010/main" val="1239971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6" name="Straight Connector 25">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8" name="Rectangle 27">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68EB68-79B1-D82F-5615-58C71E94C5A9}"/>
              </a:ext>
            </a:extLst>
          </p:cNvPr>
          <p:cNvSpPr>
            <a:spLocks noGrp="1"/>
          </p:cNvSpPr>
          <p:nvPr>
            <p:ph type="title"/>
          </p:nvPr>
        </p:nvSpPr>
        <p:spPr>
          <a:xfrm>
            <a:off x="5220928" y="965200"/>
            <a:ext cx="5562301" cy="2463800"/>
          </a:xfrm>
        </p:spPr>
        <p:txBody>
          <a:bodyPr vert="horz" lIns="91440" tIns="45720" rIns="91440" bIns="45720" rtlCol="0" anchor="ctr">
            <a:normAutofit fontScale="90000"/>
          </a:bodyPr>
          <a:lstStyle/>
          <a:p>
            <a:r>
              <a:rPr lang="en-US" sz="2800" dirty="0"/>
              <a:t>“…what I’ve come to realize is that the act of concealing this neurological condition and its potential to do me harm was itself creating significant challenges for me at work. Over the years, my anxiety levels increased while me confidence and engagement levels sank. “</a:t>
            </a:r>
            <a:endParaRPr lang="en-US" sz="8000" dirty="0">
              <a:solidFill>
                <a:schemeClr val="tx2"/>
              </a:solidFill>
            </a:endParaRPr>
          </a:p>
        </p:txBody>
      </p:sp>
      <p:sp>
        <p:nvSpPr>
          <p:cNvPr id="30" name="Rectangle 29">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a:extLst>
              <a:ext uri="{FF2B5EF4-FFF2-40B4-BE49-F238E27FC236}">
                <a16:creationId xmlns:a16="http://schemas.microsoft.com/office/drawing/2014/main" id="{083DB139-76A9-EA9F-F81B-66A9F07BBD08}"/>
              </a:ext>
            </a:extLst>
          </p:cNvPr>
          <p:cNvSpPr txBox="1"/>
          <p:nvPr/>
        </p:nvSpPr>
        <p:spPr>
          <a:xfrm>
            <a:off x="173861" y="965200"/>
            <a:ext cx="3807044" cy="4031873"/>
          </a:xfrm>
          <a:prstGeom prst="rect">
            <a:avLst/>
          </a:prstGeom>
          <a:noFill/>
        </p:spPr>
        <p:txBody>
          <a:bodyPr wrap="square">
            <a:spAutoFit/>
          </a:bodyPr>
          <a:lstStyle/>
          <a:p>
            <a:pPr algn="l"/>
            <a:r>
              <a:rPr lang="en-US" sz="3200" b="1" i="0" dirty="0">
                <a:solidFill>
                  <a:srgbClr val="282828"/>
                </a:solidFill>
                <a:effectLst/>
                <a:latin typeface="GT America"/>
                <a:hlinkClick r:id="rId3"/>
              </a:rPr>
              <a:t>Make It Safe for Employees to Disclose Their Disabilities</a:t>
            </a:r>
            <a:endParaRPr lang="en-US" sz="3200" b="1" i="0" dirty="0">
              <a:solidFill>
                <a:srgbClr val="282828"/>
              </a:solidFill>
              <a:effectLst/>
              <a:latin typeface="GT America"/>
            </a:endParaRPr>
          </a:p>
          <a:p>
            <a:pPr algn="l"/>
            <a:endParaRPr lang="en-US" sz="3200" b="0" i="0" dirty="0">
              <a:solidFill>
                <a:srgbClr val="282828"/>
              </a:solidFill>
              <a:effectLst/>
              <a:latin typeface="GT America"/>
            </a:endParaRPr>
          </a:p>
          <a:p>
            <a:pPr algn="l"/>
            <a:r>
              <a:rPr lang="en-US" sz="3200" b="0" i="0" dirty="0">
                <a:solidFill>
                  <a:srgbClr val="282828"/>
                </a:solidFill>
                <a:effectLst/>
                <a:latin typeface="GT America"/>
              </a:rPr>
              <a:t>by </a:t>
            </a:r>
            <a:r>
              <a:rPr lang="en-US" sz="3200" b="0" i="0" dirty="0">
                <a:solidFill>
                  <a:srgbClr val="282828"/>
                </a:solidFill>
                <a:effectLst/>
                <a:latin typeface="inherit"/>
                <a:hlinkClick r:id="rId4"/>
              </a:rPr>
              <a:t>Laurie </a:t>
            </a:r>
            <a:r>
              <a:rPr lang="en-US" sz="3200" b="0" i="0" dirty="0" err="1">
                <a:solidFill>
                  <a:srgbClr val="282828"/>
                </a:solidFill>
                <a:effectLst/>
                <a:latin typeface="inherit"/>
                <a:hlinkClick r:id="rId4"/>
              </a:rPr>
              <a:t>Henneborn</a:t>
            </a:r>
            <a:endParaRPr lang="en-US" sz="3200" b="0" i="0" dirty="0">
              <a:solidFill>
                <a:srgbClr val="282828"/>
              </a:solidFill>
              <a:effectLst/>
              <a:latin typeface="inherit"/>
            </a:endParaRPr>
          </a:p>
          <a:p>
            <a:pPr algn="l"/>
            <a:endParaRPr lang="en-US" sz="3200" b="0" i="0" dirty="0">
              <a:solidFill>
                <a:srgbClr val="282828"/>
              </a:solidFill>
              <a:effectLst/>
              <a:latin typeface="inherit"/>
            </a:endParaRPr>
          </a:p>
          <a:p>
            <a:pPr algn="l"/>
            <a:r>
              <a:rPr lang="en-US" sz="3200" b="0" i="0" dirty="0">
                <a:solidFill>
                  <a:srgbClr val="A0A0A0"/>
                </a:solidFill>
                <a:effectLst/>
                <a:latin typeface="GT America"/>
              </a:rPr>
              <a:t>June 28, 2021</a:t>
            </a:r>
          </a:p>
        </p:txBody>
      </p:sp>
      <p:sp>
        <p:nvSpPr>
          <p:cNvPr id="12" name="TextBox 11">
            <a:extLst>
              <a:ext uri="{FF2B5EF4-FFF2-40B4-BE49-F238E27FC236}">
                <a16:creationId xmlns:a16="http://schemas.microsoft.com/office/drawing/2014/main" id="{8786C303-648A-9950-3EB1-B2764A339279}"/>
              </a:ext>
            </a:extLst>
          </p:cNvPr>
          <p:cNvSpPr txBox="1"/>
          <p:nvPr/>
        </p:nvSpPr>
        <p:spPr>
          <a:xfrm>
            <a:off x="5220928" y="3573966"/>
            <a:ext cx="5654059" cy="3139321"/>
          </a:xfrm>
          <a:prstGeom prst="rect">
            <a:avLst/>
          </a:prstGeom>
          <a:noFill/>
        </p:spPr>
        <p:txBody>
          <a:bodyPr wrap="square" rtlCol="0">
            <a:spAutoFit/>
          </a:bodyPr>
          <a:lstStyle/>
          <a:p>
            <a:pPr marL="342900" indent="-342900">
              <a:buAutoNum type="arabicPeriod"/>
            </a:pPr>
            <a:r>
              <a:rPr lang="en-US" dirty="0"/>
              <a:t>Bold Role Models</a:t>
            </a:r>
          </a:p>
          <a:p>
            <a:pPr marL="342900" indent="-342900">
              <a:buAutoNum type="arabicPeriod"/>
            </a:pPr>
            <a:r>
              <a:rPr lang="en-US" dirty="0"/>
              <a:t>Enterprise-Wide Training on Inclusive Practices</a:t>
            </a:r>
          </a:p>
          <a:p>
            <a:pPr marL="342900" indent="-342900">
              <a:buAutoNum type="arabicPeriod"/>
            </a:pPr>
            <a:r>
              <a:rPr lang="en-US" dirty="0"/>
              <a:t>The Space to be Creative: Bring your whole self to work</a:t>
            </a:r>
          </a:p>
          <a:p>
            <a:pPr marL="342900" indent="-342900">
              <a:buAutoNum type="arabicPeriod"/>
            </a:pPr>
            <a:r>
              <a:rPr lang="en-US" dirty="0"/>
              <a:t>Formal Mental Wellness Policies &amp; Programs</a:t>
            </a:r>
          </a:p>
          <a:p>
            <a:pPr marL="342900" indent="-342900">
              <a:buAutoNum type="arabicPeriod"/>
            </a:pPr>
            <a:r>
              <a:rPr lang="en-US" dirty="0"/>
              <a:t>Supportive and Supported Employee Resource Groups</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1187553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97466"/>
            <a:ext cx="10058400" cy="825527"/>
          </a:xfrm>
        </p:spPr>
        <p:txBody>
          <a:bodyPr/>
          <a:lstStyle/>
          <a:p>
            <a:r>
              <a:rPr lang="en-US" dirty="0"/>
              <a:t>Disclosure of Diagnosis</a:t>
            </a:r>
          </a:p>
        </p:txBody>
      </p:sp>
      <p:sp>
        <p:nvSpPr>
          <p:cNvPr id="3" name="Content Placeholder 2"/>
          <p:cNvSpPr>
            <a:spLocks noGrp="1"/>
          </p:cNvSpPr>
          <p:nvPr>
            <p:ph type="body" idx="1"/>
          </p:nvPr>
        </p:nvSpPr>
        <p:spPr>
          <a:xfrm>
            <a:off x="1097280" y="1846052"/>
            <a:ext cx="4937760" cy="988588"/>
          </a:xfrm>
        </p:spPr>
        <p:txBody>
          <a:bodyPr>
            <a:normAutofit/>
          </a:bodyPr>
          <a:lstStyle/>
          <a:p>
            <a:endParaRPr lang="en-US" dirty="0"/>
          </a:p>
          <a:p>
            <a:r>
              <a:rPr lang="en-US" cap="none" dirty="0"/>
              <a:t>Who Is In The Conversation</a:t>
            </a:r>
            <a:r>
              <a:rPr lang="en-US" dirty="0"/>
              <a:t>?</a:t>
            </a:r>
          </a:p>
          <a:p>
            <a:endParaRPr lang="en-US" dirty="0"/>
          </a:p>
        </p:txBody>
      </p:sp>
      <p:sp>
        <p:nvSpPr>
          <p:cNvPr id="4" name="Content Placeholder 3"/>
          <p:cNvSpPr>
            <a:spLocks noGrp="1"/>
          </p:cNvSpPr>
          <p:nvPr>
            <p:ph sz="half" idx="2"/>
          </p:nvPr>
        </p:nvSpPr>
        <p:spPr>
          <a:xfrm>
            <a:off x="1097280" y="2834640"/>
            <a:ext cx="4937760" cy="3017202"/>
          </a:xfrm>
        </p:spPr>
        <p:txBody>
          <a:bodyPr vert="horz" lIns="0" tIns="45720" rIns="0" bIns="45720" rtlCol="0" anchor="t">
            <a:normAutofit/>
          </a:bodyPr>
          <a:lstStyle/>
          <a:p>
            <a:pPr marL="749808" lvl="1" indent="-457200">
              <a:buFont typeface="+mj-lt"/>
              <a:buAutoNum type="arabicPeriod"/>
            </a:pPr>
            <a:r>
              <a:rPr lang="en-US" dirty="0"/>
              <a:t>Support team: e.g. Haas CMG</a:t>
            </a:r>
          </a:p>
          <a:p>
            <a:pPr marL="749808" lvl="1" indent="-457200">
              <a:buFont typeface="+mj-lt"/>
              <a:buAutoNum type="arabicPeriod"/>
            </a:pPr>
            <a:r>
              <a:rPr lang="en-US" dirty="0"/>
              <a:t>Human Resources</a:t>
            </a:r>
          </a:p>
          <a:p>
            <a:pPr marL="749808" lvl="1" indent="-457200">
              <a:buFont typeface="+mj-lt"/>
              <a:buAutoNum type="arabicPeriod"/>
            </a:pPr>
            <a:r>
              <a:rPr lang="en-US" dirty="0"/>
              <a:t>Direct/trusted Manager</a:t>
            </a:r>
            <a:endParaRPr lang="en-US" dirty="0">
              <a:cs typeface="Calibri"/>
            </a:endParaRPr>
          </a:p>
          <a:p>
            <a:endParaRPr lang="en-US" dirty="0"/>
          </a:p>
        </p:txBody>
      </p:sp>
      <p:sp>
        <p:nvSpPr>
          <p:cNvPr id="5" name="Text Placeholder 4"/>
          <p:cNvSpPr>
            <a:spLocks noGrp="1"/>
          </p:cNvSpPr>
          <p:nvPr>
            <p:ph type="body" sz="quarter" idx="3"/>
          </p:nvPr>
        </p:nvSpPr>
        <p:spPr>
          <a:xfrm>
            <a:off x="6217920" y="1846052"/>
            <a:ext cx="4937760" cy="988588"/>
          </a:xfrm>
        </p:spPr>
        <p:txBody>
          <a:bodyPr>
            <a:normAutofit/>
          </a:bodyPr>
          <a:lstStyle/>
          <a:p>
            <a:r>
              <a:rPr lang="en-US" cap="none" dirty="0"/>
              <a:t>When To Disclose</a:t>
            </a:r>
            <a:r>
              <a:rPr lang="en-US" dirty="0"/>
              <a:t>? </a:t>
            </a:r>
          </a:p>
        </p:txBody>
      </p:sp>
      <p:sp>
        <p:nvSpPr>
          <p:cNvPr id="6" name="Content Placeholder 5"/>
          <p:cNvSpPr>
            <a:spLocks noGrp="1"/>
          </p:cNvSpPr>
          <p:nvPr>
            <p:ph sz="quarter" idx="4"/>
          </p:nvPr>
        </p:nvSpPr>
        <p:spPr>
          <a:xfrm>
            <a:off x="6217920" y="2834640"/>
            <a:ext cx="4937760" cy="3125894"/>
          </a:xfrm>
        </p:spPr>
        <p:txBody>
          <a:bodyPr vert="horz" lIns="0" tIns="45720" rIns="0" bIns="45720" rtlCol="0" anchor="t">
            <a:normAutofit/>
          </a:bodyPr>
          <a:lstStyle/>
          <a:p>
            <a:pPr marL="200660" lvl="1" indent="0">
              <a:buNone/>
            </a:pPr>
            <a:r>
              <a:rPr lang="en-US" sz="2000" dirty="0"/>
              <a:t>It depends. Weigh the options.</a:t>
            </a:r>
            <a:endParaRPr lang="en-US" dirty="0"/>
          </a:p>
          <a:p>
            <a:pPr marL="201168" lvl="1" indent="0">
              <a:buNone/>
            </a:pPr>
            <a:r>
              <a:rPr lang="en-US" sz="2000" dirty="0"/>
              <a:t>When might you find accommodations beneficial?</a:t>
            </a:r>
          </a:p>
          <a:p>
            <a:pPr lvl="2">
              <a:buFont typeface="Arial" panose="020B0604020202020204" pitchFamily="34" charset="0"/>
              <a:buChar char="•"/>
            </a:pPr>
            <a:r>
              <a:rPr lang="en-US" sz="1800" dirty="0"/>
              <a:t>Pre-employment</a:t>
            </a:r>
          </a:p>
          <a:p>
            <a:pPr lvl="2">
              <a:buFont typeface="Arial" panose="020B0604020202020204" pitchFamily="34" charset="0"/>
              <a:buChar char="•"/>
            </a:pPr>
            <a:r>
              <a:rPr lang="en-US" sz="1800" dirty="0"/>
              <a:t>Interview process</a:t>
            </a:r>
          </a:p>
          <a:p>
            <a:pPr lvl="2">
              <a:buFont typeface="Arial" panose="020B0604020202020204" pitchFamily="34" charset="0"/>
              <a:buChar char="•"/>
            </a:pPr>
            <a:r>
              <a:rPr lang="en-US" sz="1800" dirty="0"/>
              <a:t>Onboarding</a:t>
            </a:r>
          </a:p>
          <a:p>
            <a:pPr marL="566420" lvl="2">
              <a:buFont typeface="Arial" panose="020B0604020202020204" pitchFamily="34" charset="0"/>
              <a:buChar char="•"/>
            </a:pPr>
            <a:r>
              <a:rPr lang="en-US" sz="1800" dirty="0"/>
              <a:t>Anytime you receive the news/diagnosis or there is a change</a:t>
            </a:r>
            <a:endParaRPr lang="en-US" sz="1800" dirty="0">
              <a:cs typeface="Calibri"/>
            </a:endParaRPr>
          </a:p>
          <a:p>
            <a:endParaRPr lang="en-US" dirty="0"/>
          </a:p>
        </p:txBody>
      </p:sp>
    </p:spTree>
    <p:extLst>
      <p:ext uri="{BB962C8B-B14F-4D97-AF65-F5344CB8AC3E}">
        <p14:creationId xmlns:p14="http://schemas.microsoft.com/office/powerpoint/2010/main" val="134738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68C8C-2CCB-4CF0-6367-A26895938667}"/>
              </a:ext>
            </a:extLst>
          </p:cNvPr>
          <p:cNvSpPr>
            <a:spLocks noGrp="1"/>
          </p:cNvSpPr>
          <p:nvPr>
            <p:ph type="title"/>
          </p:nvPr>
        </p:nvSpPr>
        <p:spPr>
          <a:xfrm>
            <a:off x="1097280" y="286603"/>
            <a:ext cx="10058400" cy="934942"/>
          </a:xfrm>
        </p:spPr>
        <p:txBody>
          <a:bodyPr/>
          <a:lstStyle/>
          <a:p>
            <a:r>
              <a:rPr lang="en-US" dirty="0">
                <a:cs typeface="Calibri Light"/>
              </a:rPr>
              <a:t>Negotiations on the job- for context</a:t>
            </a:r>
            <a:endParaRPr lang="en-US" dirty="0"/>
          </a:p>
        </p:txBody>
      </p:sp>
      <p:sp>
        <p:nvSpPr>
          <p:cNvPr id="4" name="Content Placeholder 3">
            <a:extLst>
              <a:ext uri="{FF2B5EF4-FFF2-40B4-BE49-F238E27FC236}">
                <a16:creationId xmlns:a16="http://schemas.microsoft.com/office/drawing/2014/main" id="{1402559F-2061-C047-6ECB-97325DB94FD4}"/>
              </a:ext>
            </a:extLst>
          </p:cNvPr>
          <p:cNvSpPr>
            <a:spLocks noGrp="1"/>
          </p:cNvSpPr>
          <p:nvPr>
            <p:ph idx="1"/>
          </p:nvPr>
        </p:nvSpPr>
        <p:spPr/>
        <p:txBody>
          <a:bodyPr vert="horz" lIns="0" tIns="45720" rIns="0" bIns="45720" rtlCol="0" anchor="t">
            <a:normAutofit/>
          </a:bodyPr>
          <a:lstStyle/>
          <a:p>
            <a:r>
              <a:rPr lang="en-US">
                <a:cs typeface="Calibri"/>
              </a:rPr>
              <a:t>What do we typically negotiate?</a:t>
            </a:r>
            <a:endParaRPr lang="en-US" dirty="0">
              <a:cs typeface="Calibri"/>
            </a:endParaRPr>
          </a:p>
          <a:p>
            <a:endParaRPr lang="en-US" dirty="0">
              <a:cs typeface="Calibri"/>
            </a:endParaRPr>
          </a:p>
          <a:p>
            <a:endParaRPr lang="en-US" dirty="0">
              <a:cs typeface="Calibri"/>
            </a:endParaRPr>
          </a:p>
          <a:p>
            <a:r>
              <a:rPr lang="en-US">
                <a:cs typeface="Calibri"/>
              </a:rPr>
              <a:t>How do we prepare in advance?</a:t>
            </a:r>
            <a:endParaRPr lang="en-US"/>
          </a:p>
        </p:txBody>
      </p:sp>
    </p:spTree>
    <p:extLst>
      <p:ext uri="{BB962C8B-B14F-4D97-AF65-F5344CB8AC3E}">
        <p14:creationId xmlns:p14="http://schemas.microsoft.com/office/powerpoint/2010/main" val="41119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4CE0C-F3F3-29ED-A063-8ECEBCC3BA24}"/>
              </a:ext>
            </a:extLst>
          </p:cNvPr>
          <p:cNvSpPr>
            <a:spLocks noGrp="1"/>
          </p:cNvSpPr>
          <p:nvPr>
            <p:ph type="title"/>
          </p:nvPr>
        </p:nvSpPr>
        <p:spPr/>
        <p:txBody>
          <a:bodyPr>
            <a:normAutofit/>
          </a:bodyPr>
          <a:lstStyle/>
          <a:p>
            <a:r>
              <a:rPr lang="en-US" dirty="0">
                <a:cs typeface="Calibri Light"/>
              </a:rPr>
              <a:t>Accommodations are Negotiations- </a:t>
            </a:r>
            <a:br>
              <a:rPr lang="en-US" dirty="0">
                <a:cs typeface="Calibri Light"/>
              </a:rPr>
            </a:br>
            <a:r>
              <a:rPr lang="en-US" dirty="0">
                <a:cs typeface="Calibri Light"/>
              </a:rPr>
              <a:t>Research Phase</a:t>
            </a:r>
          </a:p>
        </p:txBody>
      </p:sp>
      <p:sp>
        <p:nvSpPr>
          <p:cNvPr id="4" name="Content Placeholder 3">
            <a:extLst>
              <a:ext uri="{FF2B5EF4-FFF2-40B4-BE49-F238E27FC236}">
                <a16:creationId xmlns:a16="http://schemas.microsoft.com/office/drawing/2014/main" id="{7A2CEBE2-9558-53E0-C258-5C6D89A702C8}"/>
              </a:ext>
            </a:extLst>
          </p:cNvPr>
          <p:cNvSpPr>
            <a:spLocks noGrp="1"/>
          </p:cNvSpPr>
          <p:nvPr>
            <p:ph sz="half" idx="1"/>
          </p:nvPr>
        </p:nvSpPr>
        <p:spPr/>
        <p:txBody>
          <a:bodyPr vert="horz" lIns="0" tIns="45720" rIns="0" bIns="45720" rtlCol="0" anchor="t">
            <a:normAutofit/>
          </a:bodyPr>
          <a:lstStyle/>
          <a:p>
            <a:pPr marL="0" indent="0">
              <a:buNone/>
            </a:pPr>
            <a:r>
              <a:rPr lang="en-US" dirty="0">
                <a:solidFill>
                  <a:srgbClr val="002060"/>
                </a:solidFill>
                <a:cs typeface="Calibri"/>
                <a:hlinkClick r:id="rId3"/>
              </a:rPr>
              <a:t>4 Myths</a:t>
            </a:r>
            <a:r>
              <a:rPr lang="en-US" dirty="0">
                <a:solidFill>
                  <a:srgbClr val="002060"/>
                </a:solidFill>
                <a:cs typeface="Calibri"/>
              </a:rPr>
              <a:t> About Disability Disclosure</a:t>
            </a:r>
          </a:p>
          <a:p>
            <a:pPr marL="0" indent="0">
              <a:spcBef>
                <a:spcPts val="0"/>
              </a:spcBef>
              <a:buNone/>
            </a:pPr>
            <a:r>
              <a:rPr lang="en-US" dirty="0">
                <a:cs typeface="Calibri"/>
              </a:rPr>
              <a:t>Leah Zimmerman, Penn State </a:t>
            </a:r>
          </a:p>
          <a:p>
            <a:pPr marL="0" indent="0">
              <a:buNone/>
            </a:pPr>
            <a:r>
              <a:rPr lang="en-US" dirty="0">
                <a:solidFill>
                  <a:srgbClr val="002060"/>
                </a:solidFill>
                <a:cs typeface="Calibri"/>
                <a:hlinkClick r:id="rId4">
                  <a:extLst>
                    <a:ext uri="{A12FA001-AC4F-418D-AE19-62706E023703}">
                      <ahyp:hlinkClr xmlns:ahyp="http://schemas.microsoft.com/office/drawing/2018/hyperlinkcolor" val="tx"/>
                    </a:ext>
                  </a:extLst>
                </a:hlinkClick>
              </a:rPr>
              <a:t>Job Applicants and the ADA</a:t>
            </a:r>
            <a:endParaRPr lang="en-US" dirty="0">
              <a:solidFill>
                <a:srgbClr val="002060"/>
              </a:solidFill>
              <a:cs typeface="Calibri"/>
            </a:endParaRPr>
          </a:p>
          <a:p>
            <a:pPr marL="292608" lvl="1" indent="0">
              <a:buNone/>
            </a:pPr>
            <a:r>
              <a:rPr lang="en-US" dirty="0"/>
              <a:t>Reasonable Accommodations for Application 	Process</a:t>
            </a:r>
          </a:p>
          <a:p>
            <a:pPr marL="292608" lvl="1" indent="0">
              <a:buNone/>
            </a:pPr>
            <a:r>
              <a:rPr lang="en-US" dirty="0"/>
              <a:t>Asking for Accommodation</a:t>
            </a:r>
          </a:p>
          <a:p>
            <a:pPr marL="292608" lvl="1" indent="0">
              <a:buNone/>
            </a:pPr>
            <a:r>
              <a:rPr lang="en-US" dirty="0"/>
              <a:t>Discussing Disability with Potential Employer 	legalities of what they can/cannot ask</a:t>
            </a:r>
          </a:p>
          <a:p>
            <a:pPr marL="292608" lvl="1" indent="0">
              <a:buNone/>
            </a:pPr>
            <a:r>
              <a:rPr lang="en-US" dirty="0"/>
              <a:t>Discussing Accommodation to Perform the Job</a:t>
            </a:r>
          </a:p>
          <a:p>
            <a:pPr marL="292608" lvl="1" indent="0">
              <a:buNone/>
            </a:pPr>
            <a:r>
              <a:rPr lang="en-US" dirty="0"/>
              <a:t>Being “Qualified” for the Job</a:t>
            </a:r>
          </a:p>
          <a:p>
            <a:pPr marL="0" indent="0">
              <a:buNone/>
            </a:pPr>
            <a:r>
              <a:rPr lang="en-US" dirty="0">
                <a:solidFill>
                  <a:srgbClr val="002060"/>
                </a:solidFill>
                <a:cs typeface="Calibri"/>
                <a:hlinkClick r:id="rId5">
                  <a:extLst>
                    <a:ext uri="{A12FA001-AC4F-418D-AE19-62706E023703}">
                      <ahyp:hlinkClr xmlns:ahyp="http://schemas.microsoft.com/office/drawing/2018/hyperlinkcolor" val="tx"/>
                    </a:ext>
                  </a:extLst>
                </a:hlinkClick>
              </a:rPr>
              <a:t>Example of possible accommodations</a:t>
            </a:r>
            <a:r>
              <a:rPr lang="en-US" dirty="0">
                <a:solidFill>
                  <a:srgbClr val="002060"/>
                </a:solidFill>
                <a:cs typeface="Calibri"/>
              </a:rPr>
              <a:t> Ask JAN</a:t>
            </a:r>
            <a:endParaRPr lang="en-US" dirty="0">
              <a:solidFill>
                <a:srgbClr val="404040"/>
              </a:solidFill>
              <a:cs typeface="Calibri"/>
            </a:endParaRPr>
          </a:p>
          <a:p>
            <a:pPr marL="0" indent="0">
              <a:buNone/>
            </a:pPr>
            <a:endParaRPr lang="en-US" dirty="0"/>
          </a:p>
          <a:p>
            <a:pPr marL="0" indent="0">
              <a:buNone/>
            </a:pPr>
            <a:endParaRPr lang="en-US" dirty="0">
              <a:solidFill>
                <a:srgbClr val="002060"/>
              </a:solidFill>
              <a:cs typeface="Calibri"/>
            </a:endParaRPr>
          </a:p>
          <a:p>
            <a:endParaRPr lang="en-US" dirty="0">
              <a:solidFill>
                <a:srgbClr val="002060"/>
              </a:solidFill>
              <a:cs typeface="Calibri"/>
            </a:endParaRPr>
          </a:p>
          <a:p>
            <a:endParaRPr lang="en-US" dirty="0">
              <a:solidFill>
                <a:srgbClr val="002060"/>
              </a:solidFill>
              <a:cs typeface="Calibri"/>
            </a:endParaRPr>
          </a:p>
          <a:p>
            <a:endParaRPr lang="en-US" dirty="0">
              <a:solidFill>
                <a:srgbClr val="002060"/>
              </a:solidFill>
              <a:cs typeface="Calibri"/>
            </a:endParaRPr>
          </a:p>
        </p:txBody>
      </p:sp>
      <p:sp>
        <p:nvSpPr>
          <p:cNvPr id="3" name="Content Placeholder 2">
            <a:extLst>
              <a:ext uri="{FF2B5EF4-FFF2-40B4-BE49-F238E27FC236}">
                <a16:creationId xmlns:a16="http://schemas.microsoft.com/office/drawing/2014/main" id="{2762C243-59D6-F835-8407-3B7223E43E63}"/>
              </a:ext>
            </a:extLst>
          </p:cNvPr>
          <p:cNvSpPr>
            <a:spLocks noGrp="1"/>
          </p:cNvSpPr>
          <p:nvPr>
            <p:ph sz="half" idx="2"/>
          </p:nvPr>
        </p:nvSpPr>
        <p:spPr/>
        <p:txBody>
          <a:bodyPr>
            <a:normAutofit/>
          </a:bodyPr>
          <a:lstStyle/>
          <a:p>
            <a:r>
              <a:rPr lang="en-US" sz="2600" dirty="0">
                <a:solidFill>
                  <a:schemeClr val="tx1"/>
                </a:solidFill>
                <a:cs typeface="Calibri"/>
              </a:rPr>
              <a:t>Review job description look </a:t>
            </a:r>
          </a:p>
          <a:p>
            <a:r>
              <a:rPr lang="en-US" sz="2600" dirty="0">
                <a:solidFill>
                  <a:schemeClr val="tx1"/>
                </a:solidFill>
                <a:cs typeface="Calibri"/>
              </a:rPr>
              <a:t>essential vs marginal tasks</a:t>
            </a:r>
          </a:p>
          <a:p>
            <a:r>
              <a:rPr lang="en-US" sz="2600" dirty="0">
                <a:solidFill>
                  <a:schemeClr val="tx1"/>
                </a:solidFill>
                <a:cs typeface="Calibri"/>
              </a:rPr>
              <a:t>Find the info needed to determine whether I am qualified with or without an accommodation</a:t>
            </a:r>
          </a:p>
          <a:p>
            <a:r>
              <a:rPr lang="en-US" sz="2600" dirty="0">
                <a:solidFill>
                  <a:schemeClr val="tx1"/>
                </a:solidFill>
                <a:cs typeface="Calibri"/>
              </a:rPr>
              <a:t>Take note of what has been helpful in the past</a:t>
            </a:r>
          </a:p>
          <a:p>
            <a:endParaRPr lang="en-US" dirty="0"/>
          </a:p>
        </p:txBody>
      </p:sp>
    </p:spTree>
    <p:extLst>
      <p:ext uri="{BB962C8B-B14F-4D97-AF65-F5344CB8AC3E}">
        <p14:creationId xmlns:p14="http://schemas.microsoft.com/office/powerpoint/2010/main" val="1706864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21501"/>
            <a:ext cx="10058400" cy="913450"/>
          </a:xfrm>
        </p:spPr>
        <p:txBody>
          <a:bodyPr/>
          <a:lstStyle/>
          <a:p>
            <a:r>
              <a:rPr lang="en-US" dirty="0">
                <a:cs typeface="Calibri Light"/>
              </a:rPr>
              <a:t>Research Self and </a:t>
            </a:r>
            <a:r>
              <a:rPr lang="en-US" dirty="0" err="1">
                <a:cs typeface="Calibri Light"/>
              </a:rPr>
              <a:t>AskJan</a:t>
            </a:r>
            <a:endParaRPr lang="en-US" dirty="0">
              <a:cs typeface="Calibri Light"/>
            </a:endParaRPr>
          </a:p>
        </p:txBody>
      </p:sp>
      <p:sp>
        <p:nvSpPr>
          <p:cNvPr id="3" name="Content Placeholder 2"/>
          <p:cNvSpPr>
            <a:spLocks noGrp="1"/>
          </p:cNvSpPr>
          <p:nvPr>
            <p:ph idx="1"/>
          </p:nvPr>
        </p:nvSpPr>
        <p:spPr/>
        <p:txBody>
          <a:bodyPr vert="horz" lIns="0" tIns="45720" rIns="0" bIns="45720" rtlCol="0" anchor="t">
            <a:normAutofit fontScale="92500" lnSpcReduction="20000"/>
          </a:bodyPr>
          <a:lstStyle/>
          <a:p>
            <a:r>
              <a:rPr lang="en-US" dirty="0"/>
              <a:t>What limitations am I experiencing? Permanent or Temporary?</a:t>
            </a:r>
          </a:p>
          <a:p>
            <a:r>
              <a:rPr lang="en-US" dirty="0"/>
              <a:t>How do these limitations affect me and the job/my academic performance?</a:t>
            </a:r>
            <a:endParaRPr lang="en-US" dirty="0">
              <a:cs typeface="Calibri"/>
            </a:endParaRPr>
          </a:p>
          <a:p>
            <a:r>
              <a:rPr lang="en-US" dirty="0"/>
              <a:t>What specific job tasks are problematic as a result of these limitations? </a:t>
            </a:r>
          </a:p>
          <a:p>
            <a:r>
              <a:rPr lang="en-US" dirty="0"/>
              <a:t>What accommodations are available to reduce or eliminate these problems? Are all possible resources being used to determine possible accommodations?</a:t>
            </a:r>
          </a:p>
          <a:p>
            <a:r>
              <a:rPr lang="en-US" dirty="0"/>
              <a:t>Once accommodations are in place, would it be useful to meet with a supportive team member to evaluate the effectiveness of the accommodations and to determine whether additional accommodations are needed?</a:t>
            </a:r>
          </a:p>
          <a:p>
            <a:r>
              <a:rPr lang="en-US" dirty="0"/>
              <a:t>Do supervisory personnel and peers need training?</a:t>
            </a:r>
          </a:p>
          <a:p>
            <a:r>
              <a:rPr lang="en-US" dirty="0">
                <a:hlinkClick r:id="rId3"/>
              </a:rPr>
              <a:t>Unique accommodations: Support Person</a:t>
            </a:r>
            <a:endParaRPr lang="en-US" dirty="0"/>
          </a:p>
          <a:p>
            <a:endParaRPr lang="en-US" dirty="0"/>
          </a:p>
          <a:p>
            <a:pPr marL="0" indent="0" algn="ctr">
              <a:buNone/>
            </a:pPr>
            <a:r>
              <a:rPr lang="en-US" i="1" dirty="0"/>
              <a:t>Adapted from Job Accommodations Network www.askjan.org</a:t>
            </a:r>
          </a:p>
          <a:p>
            <a:endParaRPr lang="en-US" dirty="0"/>
          </a:p>
        </p:txBody>
      </p:sp>
    </p:spTree>
    <p:extLst>
      <p:ext uri="{BB962C8B-B14F-4D97-AF65-F5344CB8AC3E}">
        <p14:creationId xmlns:p14="http://schemas.microsoft.com/office/powerpoint/2010/main" val="1939658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936" y="587686"/>
            <a:ext cx="10058400" cy="1118603"/>
          </a:xfrm>
        </p:spPr>
        <p:txBody>
          <a:bodyPr>
            <a:normAutofit fontScale="90000"/>
          </a:bodyPr>
          <a:lstStyle/>
          <a:p>
            <a:r>
              <a:rPr lang="en-US" dirty="0"/>
              <a:t>Preparing for the negotiation/my narrative- Lead with strengths</a:t>
            </a:r>
          </a:p>
        </p:txBody>
      </p:sp>
      <p:sp>
        <p:nvSpPr>
          <p:cNvPr id="6" name="Content Placeholder 5"/>
          <p:cNvSpPr>
            <a:spLocks noGrp="1"/>
          </p:cNvSpPr>
          <p:nvPr>
            <p:ph sz="quarter" idx="4"/>
          </p:nvPr>
        </p:nvSpPr>
        <p:spPr>
          <a:xfrm>
            <a:off x="1094936" y="1925843"/>
            <a:ext cx="10049021" cy="4034691"/>
          </a:xfrm>
        </p:spPr>
        <p:txBody>
          <a:bodyPr vert="horz" lIns="0" tIns="45720" rIns="0" bIns="45720" rtlCol="0" anchor="t">
            <a:noAutofit/>
          </a:bodyPr>
          <a:lstStyle/>
          <a:p>
            <a:r>
              <a:rPr lang="en-US" sz="2400" dirty="0">
                <a:cs typeface="Calibri"/>
              </a:rPr>
              <a:t>What do I need in order to participate in the interview?</a:t>
            </a:r>
            <a:endParaRPr lang="en-US" dirty="0"/>
          </a:p>
          <a:p>
            <a:r>
              <a:rPr lang="en-US" sz="2400" dirty="0">
                <a:cs typeface="Calibri"/>
              </a:rPr>
              <a:t>What do I need in order to perform the essential (marginal) job tasks?</a:t>
            </a:r>
          </a:p>
          <a:p>
            <a:endParaRPr lang="en-US" sz="2400" dirty="0">
              <a:cs typeface="Calibri"/>
            </a:endParaRPr>
          </a:p>
          <a:p>
            <a:r>
              <a:rPr lang="en-US" sz="2400" dirty="0">
                <a:cs typeface="Calibri"/>
              </a:rPr>
              <a:t>What language is best for you?</a:t>
            </a:r>
          </a:p>
          <a:p>
            <a:r>
              <a:rPr lang="en-US" sz="2400" dirty="0"/>
              <a:t>I can do the job best with ….........</a:t>
            </a:r>
            <a:endParaRPr lang="en-US" sz="2400" dirty="0">
              <a:cs typeface="Calibri"/>
            </a:endParaRPr>
          </a:p>
          <a:p>
            <a:r>
              <a:rPr lang="en-US" sz="2400" dirty="0"/>
              <a:t>I am my best self when  …............</a:t>
            </a:r>
            <a:endParaRPr lang="en-US" sz="2400" dirty="0">
              <a:cs typeface="Calibri"/>
            </a:endParaRPr>
          </a:p>
          <a:p>
            <a:endParaRPr lang="en-US" sz="2400" dirty="0">
              <a:cs typeface="Calibri"/>
            </a:endParaRPr>
          </a:p>
          <a:p>
            <a:r>
              <a:rPr lang="en-US" sz="2400" dirty="0">
                <a:cs typeface="Calibri"/>
              </a:rPr>
              <a:t>Practice with trusted and supportive team member</a:t>
            </a:r>
          </a:p>
          <a:p>
            <a:endParaRPr lang="en-US" dirty="0"/>
          </a:p>
          <a:p>
            <a:endParaRPr lang="en-US" dirty="0"/>
          </a:p>
        </p:txBody>
      </p:sp>
    </p:spTree>
    <p:extLst>
      <p:ext uri="{BB962C8B-B14F-4D97-AF65-F5344CB8AC3E}">
        <p14:creationId xmlns:p14="http://schemas.microsoft.com/office/powerpoint/2010/main" val="33512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94359"/>
            <a:ext cx="3314700" cy="5561512"/>
          </a:xfrm>
        </p:spPr>
        <p:txBody>
          <a:bodyPr>
            <a:normAutofit/>
          </a:bodyPr>
          <a:lstStyle/>
          <a:p>
            <a:r>
              <a:rPr lang="en-US" sz="6000" dirty="0">
                <a:solidFill>
                  <a:schemeClr val="tx1"/>
                </a:solidFill>
              </a:rPr>
              <a:t>Resources</a:t>
            </a: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br>
            <a:endParaRPr lang="en-US" dirty="0"/>
          </a:p>
        </p:txBody>
      </p:sp>
      <p:sp>
        <p:nvSpPr>
          <p:cNvPr id="8" name="Content Placeholder 7"/>
          <p:cNvSpPr>
            <a:spLocks noGrp="1"/>
          </p:cNvSpPr>
          <p:nvPr>
            <p:ph idx="1"/>
          </p:nvPr>
        </p:nvSpPr>
        <p:spPr>
          <a:xfrm>
            <a:off x="4800599" y="350520"/>
            <a:ext cx="6955971" cy="6361723"/>
          </a:xfrm>
        </p:spPr>
        <p:txBody>
          <a:bodyPr vert="horz" lIns="0" tIns="45720" rIns="0" bIns="45720" rtlCol="0" anchor="t">
            <a:normAutofit/>
          </a:bodyPr>
          <a:lstStyle/>
          <a:p>
            <a:r>
              <a:rPr lang="en-US" sz="3200" dirty="0">
                <a:hlinkClick r:id="rId3"/>
              </a:rPr>
              <a:t>Job Accommodations Network (JAN)</a:t>
            </a:r>
            <a:endParaRPr lang="en-US" sz="3200" dirty="0">
              <a:cs typeface="Calibri"/>
            </a:endParaRPr>
          </a:p>
          <a:p>
            <a:endParaRPr lang="en-US" sz="3200" dirty="0">
              <a:solidFill>
                <a:srgbClr val="404040"/>
              </a:solidFill>
            </a:endParaRPr>
          </a:p>
          <a:p>
            <a:r>
              <a:rPr lang="en-US" sz="3200" dirty="0">
                <a:solidFill>
                  <a:schemeClr val="tx1"/>
                </a:solidFill>
                <a:hlinkClick r:id="rId4">
                  <a:extLst>
                    <a:ext uri="{A12FA001-AC4F-418D-AE19-62706E023703}">
                      <ahyp:hlinkClr xmlns:ahyp="http://schemas.microsoft.com/office/drawing/2018/hyperlinkcolor" val="tx"/>
                    </a:ext>
                  </a:extLst>
                </a:hlinkClick>
              </a:rPr>
              <a:t>Technical Assistance Manual</a:t>
            </a:r>
            <a:r>
              <a:rPr lang="en-US" sz="3200" dirty="0">
                <a:solidFill>
                  <a:schemeClr val="tx1"/>
                </a:solidFill>
              </a:rPr>
              <a:t> for Title I of the ADA- especially note: </a:t>
            </a:r>
            <a:endParaRPr lang="en-US" sz="3200" dirty="0">
              <a:solidFill>
                <a:schemeClr val="tx1"/>
              </a:solidFill>
              <a:cs typeface="Calibri"/>
            </a:endParaRPr>
          </a:p>
          <a:p>
            <a:pPr marL="383540" lvl="1"/>
            <a:r>
              <a:rPr lang="en-US" sz="2800" dirty="0">
                <a:hlinkClick r:id="rId4"/>
              </a:rPr>
              <a:t>2.1 Who is covered by ADA?</a:t>
            </a:r>
            <a:r>
              <a:rPr lang="en-US" sz="2800" dirty="0"/>
              <a:t> </a:t>
            </a:r>
            <a:endParaRPr lang="en-US" sz="2800" dirty="0">
              <a:cs typeface="Calibri"/>
            </a:endParaRPr>
          </a:p>
          <a:p>
            <a:pPr marL="383540" lvl="1"/>
            <a:r>
              <a:rPr lang="en-US" sz="2800" dirty="0">
                <a:hlinkClick r:id="rId4"/>
              </a:rPr>
              <a:t>2.3a Essential functions</a:t>
            </a:r>
            <a:endParaRPr lang="en-US" sz="2800" dirty="0">
              <a:cs typeface="Calibri"/>
            </a:endParaRPr>
          </a:p>
          <a:p>
            <a:pPr marL="383540" lvl="1"/>
            <a:r>
              <a:rPr lang="en-US" sz="2800" dirty="0">
                <a:hlinkClick r:id="rId4"/>
              </a:rPr>
              <a:t>3.3 Reasonable accommodations</a:t>
            </a:r>
            <a:endParaRPr lang="en-US" sz="2800" dirty="0">
              <a:cs typeface="Calibri"/>
            </a:endParaRPr>
          </a:p>
          <a:p>
            <a:pPr marL="383540" lvl="1"/>
            <a:endParaRPr lang="en-US" sz="2800" dirty="0">
              <a:cs typeface="Calibri"/>
            </a:endParaRPr>
          </a:p>
          <a:p>
            <a:endParaRPr lang="en-US" dirty="0"/>
          </a:p>
          <a:p>
            <a:endParaRPr lang="en-US" dirty="0"/>
          </a:p>
          <a:p>
            <a:r>
              <a:rPr lang="en-US" dirty="0"/>
              <a:t>Note all underlined text throughout PowerPoint are linked to articles or websites.</a:t>
            </a:r>
          </a:p>
        </p:txBody>
      </p:sp>
    </p:spTree>
    <p:extLst>
      <p:ext uri="{BB962C8B-B14F-4D97-AF65-F5344CB8AC3E}">
        <p14:creationId xmlns:p14="http://schemas.microsoft.com/office/powerpoint/2010/main" val="1974104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solidFill>
                  <a:schemeClr val="tx1"/>
                </a:solidFill>
              </a:rPr>
              <a:t>Questions</a:t>
            </a:r>
            <a:endParaRPr lang="en-US"/>
          </a:p>
        </p:txBody>
      </p:sp>
      <p:pic>
        <p:nvPicPr>
          <p:cNvPr id="8" name="Picture Placeholder 7" descr="UC Berkeley Campus, Haas Building&#10;"/>
          <p:cNvPicPr>
            <a:picLocks noGrp="1" noChangeAspect="1"/>
          </p:cNvPicPr>
          <p:nvPr>
            <p:ph type="pic" idx="1"/>
          </p:nvPr>
        </p:nvPicPr>
        <p:blipFill>
          <a:blip r:embed="rId2">
            <a:extLst>
              <a:ext uri="{28A0092B-C50C-407E-A947-70E740481C1C}">
                <a14:useLocalDpi xmlns:a14="http://schemas.microsoft.com/office/drawing/2010/main" val="0"/>
              </a:ext>
            </a:extLst>
          </a:blip>
          <a:srcRect t="19789" b="19789"/>
          <a:stretch>
            <a:fillRect/>
          </a:stretch>
        </p:blipFill>
        <p:spPr/>
      </p:pic>
      <p:sp>
        <p:nvSpPr>
          <p:cNvPr id="5" name="Text Placeholder 4"/>
          <p:cNvSpPr>
            <a:spLocks noGrp="1"/>
          </p:cNvSpPr>
          <p:nvPr>
            <p:ph type="body" sz="half" idx="2"/>
          </p:nvPr>
        </p:nvSpPr>
        <p:spPr>
          <a:xfrm>
            <a:off x="1097280" y="5121577"/>
            <a:ext cx="10113264" cy="1379806"/>
          </a:xfrm>
        </p:spPr>
        <p:txBody>
          <a:bodyPr vert="horz" lIns="91440" tIns="0" rIns="91440" bIns="0" rtlCol="0" anchor="t">
            <a:noAutofit/>
          </a:bodyPr>
          <a:lstStyle/>
          <a:p>
            <a:pPr algn="r"/>
            <a:r>
              <a:rPr lang="en-US" sz="2200" dirty="0">
                <a:solidFill>
                  <a:schemeClr val="tx1"/>
                </a:solidFill>
              </a:rPr>
              <a:t>Julie Salzman</a:t>
            </a:r>
          </a:p>
          <a:p>
            <a:pPr algn="r"/>
            <a:r>
              <a:rPr lang="en-US" sz="2200" dirty="0">
                <a:solidFill>
                  <a:schemeClr val="tx1"/>
                </a:solidFill>
                <a:hlinkClick r:id="rId3">
                  <a:extLst>
                    <a:ext uri="{A12FA001-AC4F-418D-AE19-62706E023703}">
                      <ahyp:hlinkClr xmlns:ahyp="http://schemas.microsoft.com/office/drawing/2018/hyperlinkcolor" val="tx"/>
                    </a:ext>
                  </a:extLst>
                </a:hlinkClick>
              </a:rPr>
              <a:t>Julie.Salzman@gmail.com</a:t>
            </a:r>
            <a:endParaRPr lang="en-US" sz="2200" dirty="0">
              <a:solidFill>
                <a:schemeClr val="tx1"/>
              </a:solidFill>
              <a:cs typeface="Calibri"/>
              <a:hlinkClick r:id="rId3">
                <a:extLst>
                  <a:ext uri="{A12FA001-AC4F-418D-AE19-62706E023703}">
                    <ahyp:hlinkClr xmlns:ahyp="http://schemas.microsoft.com/office/drawing/2018/hyperlinkcolor" val="tx"/>
                  </a:ext>
                </a:extLst>
              </a:hlinkClick>
            </a:endParaRPr>
          </a:p>
          <a:p>
            <a:pPr algn="r"/>
            <a:r>
              <a:rPr lang="en-US" sz="2200" dirty="0">
                <a:solidFill>
                  <a:schemeClr val="tx1"/>
                </a:solidFill>
                <a:cs typeface="Calibri"/>
              </a:rPr>
              <a:t>www.JulieSalzmanLpcc.com</a:t>
            </a:r>
          </a:p>
        </p:txBody>
      </p:sp>
    </p:spTree>
    <p:extLst>
      <p:ext uri="{BB962C8B-B14F-4D97-AF65-F5344CB8AC3E}">
        <p14:creationId xmlns:p14="http://schemas.microsoft.com/office/powerpoint/2010/main" val="385048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Agenda</a:t>
            </a:r>
            <a:endParaRPr lang="en-US" sz="4800">
              <a:cs typeface="Calibri Light"/>
            </a:endParaRPr>
          </a:p>
        </p:txBody>
      </p:sp>
      <p:sp>
        <p:nvSpPr>
          <p:cNvPr id="3" name="Content Placeholder 2"/>
          <p:cNvSpPr>
            <a:spLocks noGrp="1"/>
          </p:cNvSpPr>
          <p:nvPr>
            <p:ph idx="1"/>
          </p:nvPr>
        </p:nvSpPr>
        <p:spPr>
          <a:xfrm>
            <a:off x="4867507" y="1389442"/>
            <a:ext cx="6492240" cy="5257800"/>
          </a:xfrm>
        </p:spPr>
        <p:txBody>
          <a:bodyPr vert="horz" lIns="0" tIns="45720" rIns="0" bIns="45720" rtlCol="0" anchor="t">
            <a:normAutofit/>
          </a:bodyPr>
          <a:lstStyle/>
          <a:p>
            <a:pPr marL="514350" indent="-514350">
              <a:buAutoNum type="arabicPeriod"/>
            </a:pPr>
            <a:r>
              <a:rPr lang="en-US" sz="2800" dirty="0"/>
              <a:t>Workshop expectations &amp; What do you hope to learn today?</a:t>
            </a:r>
            <a:endParaRPr lang="en-US" sz="2800" dirty="0">
              <a:cs typeface="Calibri"/>
            </a:endParaRPr>
          </a:p>
          <a:p>
            <a:pPr marL="514350" indent="-514350">
              <a:buAutoNum type="arabicPeriod"/>
            </a:pPr>
            <a:r>
              <a:rPr lang="en-US" sz="2800" dirty="0"/>
              <a:t>Defining Disability: Americans with Disabilities Act &amp; Essential Functions</a:t>
            </a:r>
            <a:endParaRPr lang="en-US" sz="2800" dirty="0">
              <a:cs typeface="Calibri" panose="020F0502020204030204"/>
            </a:endParaRPr>
          </a:p>
          <a:p>
            <a:pPr marL="514350" indent="-514350">
              <a:buAutoNum type="arabicPeriod"/>
            </a:pPr>
            <a:r>
              <a:rPr lang="en-US" sz="2800" dirty="0"/>
              <a:t>Talking through real examples</a:t>
            </a:r>
            <a:endParaRPr lang="en-US" sz="2800" dirty="0">
              <a:cs typeface="Calibri"/>
            </a:endParaRPr>
          </a:p>
          <a:p>
            <a:pPr marL="514350" indent="-514350">
              <a:buAutoNum type="arabicPeriod"/>
            </a:pPr>
            <a:r>
              <a:rPr lang="en-US" sz="2800" dirty="0"/>
              <a:t>Disclosing, Negotiating &amp; Practicing</a:t>
            </a:r>
            <a:endParaRPr lang="en-US" sz="2800" dirty="0">
              <a:cs typeface="Calibri"/>
            </a:endParaRPr>
          </a:p>
          <a:p>
            <a:pPr marL="514350" indent="-514350">
              <a:buAutoNum type="arabicPeriod"/>
            </a:pPr>
            <a:r>
              <a:rPr lang="en-US" sz="2800" dirty="0"/>
              <a:t>Resources</a:t>
            </a:r>
            <a:endParaRPr lang="en-US" sz="2800" dirty="0">
              <a:cs typeface="Calibri" panose="020F0502020204030204"/>
            </a:endParaRPr>
          </a:p>
        </p:txBody>
      </p:sp>
    </p:spTree>
    <p:extLst>
      <p:ext uri="{BB962C8B-B14F-4D97-AF65-F5344CB8AC3E}">
        <p14:creationId xmlns:p14="http://schemas.microsoft.com/office/powerpoint/2010/main" val="170424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21435"/>
            <a:ext cx="10058400" cy="934942"/>
          </a:xfrm>
        </p:spPr>
        <p:txBody>
          <a:bodyPr/>
          <a:lstStyle/>
          <a:p>
            <a:r>
              <a:rPr lang="en-US" dirty="0"/>
              <a:t>Today's expectations</a:t>
            </a:r>
          </a:p>
        </p:txBody>
      </p:sp>
      <p:sp>
        <p:nvSpPr>
          <p:cNvPr id="3" name="Content Placeholder 2"/>
          <p:cNvSpPr>
            <a:spLocks noGrp="1"/>
          </p:cNvSpPr>
          <p:nvPr>
            <p:ph idx="1"/>
          </p:nvPr>
        </p:nvSpPr>
        <p:spPr/>
        <p:txBody>
          <a:bodyPr vert="horz" lIns="0" tIns="45720" rIns="0" bIns="45720" rtlCol="0" anchor="t">
            <a:normAutofit/>
          </a:bodyPr>
          <a:lstStyle/>
          <a:p>
            <a:pPr marL="383540" lvl="1"/>
            <a:r>
              <a:rPr lang="en-US" sz="2400" dirty="0"/>
              <a:t>Addressing (another) historically taboo topic </a:t>
            </a:r>
            <a:endParaRPr lang="en-US" dirty="0"/>
          </a:p>
          <a:p>
            <a:pPr marL="383540" lvl="1"/>
            <a:r>
              <a:rPr lang="en-US" sz="2400" dirty="0"/>
              <a:t>Honest engagement, if you feel safe</a:t>
            </a:r>
          </a:p>
          <a:p>
            <a:pPr marL="383540" lvl="1"/>
            <a:r>
              <a:rPr lang="en-US" sz="2400" dirty="0"/>
              <a:t>Listen to learn</a:t>
            </a:r>
          </a:p>
          <a:p>
            <a:pPr marL="383540" lvl="1"/>
            <a:r>
              <a:rPr lang="en-US" sz="2400" dirty="0"/>
              <a:t>Community support can help</a:t>
            </a:r>
            <a:endParaRPr lang="en-US" sz="2400" dirty="0">
              <a:cs typeface="Calibri"/>
            </a:endParaRPr>
          </a:p>
          <a:p>
            <a:pPr marL="383540" lvl="1"/>
            <a:endParaRPr lang="en-US" sz="2400" dirty="0"/>
          </a:p>
          <a:p>
            <a:pPr marL="383540" lvl="1"/>
            <a:r>
              <a:rPr lang="en-US" sz="2400" dirty="0"/>
              <a:t>I am here to support you because it’s necessary that a person speak up to receive services and this can be difficult on your own.</a:t>
            </a:r>
            <a:endParaRPr lang="en-US" dirty="0"/>
          </a:p>
        </p:txBody>
      </p:sp>
    </p:spTree>
    <p:extLst>
      <p:ext uri="{BB962C8B-B14F-4D97-AF65-F5344CB8AC3E}">
        <p14:creationId xmlns:p14="http://schemas.microsoft.com/office/powerpoint/2010/main" val="3319329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C3C8-351C-7EFF-399B-A4B3201A3B7F}"/>
              </a:ext>
            </a:extLst>
          </p:cNvPr>
          <p:cNvSpPr>
            <a:spLocks noGrp="1"/>
          </p:cNvSpPr>
          <p:nvPr>
            <p:ph type="title"/>
          </p:nvPr>
        </p:nvSpPr>
        <p:spPr>
          <a:xfrm>
            <a:off x="1066800" y="669705"/>
            <a:ext cx="10058400" cy="1017541"/>
          </a:xfrm>
        </p:spPr>
        <p:txBody>
          <a:bodyPr>
            <a:normAutofit fontScale="90000"/>
          </a:bodyPr>
          <a:lstStyle/>
          <a:p>
            <a:r>
              <a:rPr lang="en-US" dirty="0"/>
              <a:t>What do you hope to learn?</a:t>
            </a:r>
            <a:br>
              <a:rPr lang="en-US" dirty="0"/>
            </a:br>
            <a:r>
              <a:rPr lang="en-US" sz="3600" dirty="0"/>
              <a:t>Questions from Haas</a:t>
            </a:r>
            <a:endParaRPr lang="en-US" dirty="0"/>
          </a:p>
        </p:txBody>
      </p:sp>
      <p:sp>
        <p:nvSpPr>
          <p:cNvPr id="3" name="Content Placeholder 2">
            <a:extLst>
              <a:ext uri="{FF2B5EF4-FFF2-40B4-BE49-F238E27FC236}">
                <a16:creationId xmlns:a16="http://schemas.microsoft.com/office/drawing/2014/main" id="{B71872B7-C44D-4904-F388-C1477AB195E8}"/>
              </a:ext>
            </a:extLst>
          </p:cNvPr>
          <p:cNvSpPr>
            <a:spLocks noGrp="1"/>
          </p:cNvSpPr>
          <p:nvPr>
            <p:ph idx="1"/>
          </p:nvPr>
        </p:nvSpPr>
        <p:spPr>
          <a:xfrm>
            <a:off x="1097280" y="1845733"/>
            <a:ext cx="10058400" cy="4421251"/>
          </a:xfrm>
        </p:spPr>
        <p:txBody>
          <a:bodyPr>
            <a:normAutofit fontScale="25000" lnSpcReduction="20000"/>
          </a:bodyPr>
          <a:lstStyle/>
          <a:p>
            <a:pPr fontAlgn="base">
              <a:lnSpc>
                <a:spcPct val="120000"/>
              </a:lnSpc>
              <a:spcBef>
                <a:spcPts val="0"/>
              </a:spcBef>
              <a:spcAft>
                <a:spcPts val="600"/>
              </a:spcAft>
              <a:buFont typeface="Arial" panose="020B0604020202020204" pitchFamily="34" charset="0"/>
              <a:buChar char="•"/>
            </a:pPr>
            <a:r>
              <a:rPr lang="en-US" sz="7200" dirty="0">
                <a:solidFill>
                  <a:srgbClr val="000000"/>
                </a:solidFill>
              </a:rPr>
              <a:t>Anything you have in mind?</a:t>
            </a:r>
          </a:p>
          <a:p>
            <a:pPr marL="0" indent="0" fontAlgn="base">
              <a:lnSpc>
                <a:spcPct val="120000"/>
              </a:lnSpc>
              <a:spcBef>
                <a:spcPts val="0"/>
              </a:spcBef>
              <a:spcAft>
                <a:spcPts val="600"/>
              </a:spcAft>
              <a:buNone/>
            </a:pPr>
            <a:endParaRPr lang="en-US" sz="7200" dirty="0">
              <a:solidFill>
                <a:srgbClr val="000000"/>
              </a:solidFill>
            </a:endParaRPr>
          </a:p>
          <a:p>
            <a:pPr algn="l" rtl="0" fontAlgn="base">
              <a:lnSpc>
                <a:spcPct val="120000"/>
              </a:lnSpc>
              <a:spcBef>
                <a:spcPts val="0"/>
              </a:spcBef>
              <a:spcAft>
                <a:spcPts val="600"/>
              </a:spcAft>
              <a:buFont typeface="Arial" panose="020B0604020202020204" pitchFamily="34" charset="0"/>
              <a:buChar char="•"/>
            </a:pPr>
            <a:r>
              <a:rPr lang="en-US" sz="7200" b="0" i="0" dirty="0">
                <a:solidFill>
                  <a:srgbClr val="000000"/>
                </a:solidFill>
                <a:effectLst/>
              </a:rPr>
              <a:t>What are the important </a:t>
            </a:r>
            <a:r>
              <a:rPr lang="en-US" sz="7200" b="1" i="0" dirty="0">
                <a:solidFill>
                  <a:srgbClr val="000000"/>
                </a:solidFill>
                <a:effectLst/>
              </a:rPr>
              <a:t>laws/legal entities </a:t>
            </a:r>
            <a:r>
              <a:rPr lang="en-US" sz="7200" b="0" i="0" dirty="0">
                <a:solidFill>
                  <a:srgbClr val="000000"/>
                </a:solidFill>
                <a:effectLst/>
              </a:rPr>
              <a:t>anyone with a disability should know about to advocate for themselves?  </a:t>
            </a:r>
          </a:p>
          <a:p>
            <a:pPr algn="l" rtl="0" fontAlgn="base">
              <a:lnSpc>
                <a:spcPct val="120000"/>
              </a:lnSpc>
              <a:spcBef>
                <a:spcPts val="0"/>
              </a:spcBef>
              <a:spcAft>
                <a:spcPts val="600"/>
              </a:spcAft>
              <a:buFont typeface="Arial" panose="020B0604020202020204" pitchFamily="34" charset="0"/>
              <a:buChar char="•"/>
            </a:pPr>
            <a:r>
              <a:rPr lang="en-US" sz="7200" b="0" i="0" dirty="0">
                <a:solidFill>
                  <a:srgbClr val="000000"/>
                </a:solidFill>
                <a:effectLst/>
              </a:rPr>
              <a:t>How is </a:t>
            </a:r>
            <a:r>
              <a:rPr lang="en-US" sz="7200" b="1" i="0" dirty="0">
                <a:solidFill>
                  <a:srgbClr val="000000"/>
                </a:solidFill>
                <a:effectLst/>
              </a:rPr>
              <a:t>disability management </a:t>
            </a:r>
            <a:r>
              <a:rPr lang="en-US" sz="7200" b="0" i="0" dirty="0">
                <a:solidFill>
                  <a:srgbClr val="000000"/>
                </a:solidFill>
                <a:effectLst/>
              </a:rPr>
              <a:t>usually overseen at a </a:t>
            </a:r>
            <a:r>
              <a:rPr lang="en-US" sz="7200" b="1" i="0" dirty="0">
                <a:solidFill>
                  <a:srgbClr val="000000"/>
                </a:solidFill>
                <a:effectLst/>
              </a:rPr>
              <a:t>corporate</a:t>
            </a:r>
            <a:r>
              <a:rPr lang="en-US" sz="7200" b="0" i="0" dirty="0">
                <a:solidFill>
                  <a:srgbClr val="000000"/>
                </a:solidFill>
                <a:effectLst/>
              </a:rPr>
              <a:t> level? </a:t>
            </a:r>
          </a:p>
          <a:p>
            <a:pPr algn="l" rtl="0" fontAlgn="base">
              <a:lnSpc>
                <a:spcPct val="120000"/>
              </a:lnSpc>
              <a:spcBef>
                <a:spcPts val="0"/>
              </a:spcBef>
              <a:spcAft>
                <a:spcPts val="600"/>
              </a:spcAft>
              <a:buFont typeface="Arial" panose="020B0604020202020204" pitchFamily="34" charset="0"/>
              <a:buChar char="•"/>
            </a:pPr>
            <a:r>
              <a:rPr lang="en-US" sz="7200" b="0" i="0" dirty="0">
                <a:solidFill>
                  <a:srgbClr val="000000"/>
                </a:solidFill>
                <a:effectLst/>
              </a:rPr>
              <a:t>How does one balance their </a:t>
            </a:r>
            <a:r>
              <a:rPr lang="en-US" sz="7200" b="1" i="0" dirty="0">
                <a:solidFill>
                  <a:srgbClr val="000000"/>
                </a:solidFill>
                <a:effectLst/>
              </a:rPr>
              <a:t>right to privacy </a:t>
            </a:r>
            <a:r>
              <a:rPr lang="en-US" sz="7200" b="0" i="0" dirty="0">
                <a:solidFill>
                  <a:srgbClr val="000000"/>
                </a:solidFill>
                <a:effectLst/>
              </a:rPr>
              <a:t>with needing to give information to get disability </a:t>
            </a:r>
            <a:r>
              <a:rPr lang="en-US" sz="7200" b="1" i="0" dirty="0">
                <a:solidFill>
                  <a:srgbClr val="000000"/>
                </a:solidFill>
                <a:effectLst/>
              </a:rPr>
              <a:t>accommodations</a:t>
            </a:r>
            <a:r>
              <a:rPr lang="en-US" sz="7200" b="0" i="0" dirty="0">
                <a:solidFill>
                  <a:srgbClr val="000000"/>
                </a:solidFill>
                <a:effectLst/>
              </a:rPr>
              <a:t> in the workplace?</a:t>
            </a:r>
          </a:p>
          <a:p>
            <a:pPr algn="l" rtl="0" fontAlgn="base">
              <a:lnSpc>
                <a:spcPct val="120000"/>
              </a:lnSpc>
              <a:spcBef>
                <a:spcPts val="0"/>
              </a:spcBef>
              <a:spcAft>
                <a:spcPts val="600"/>
              </a:spcAft>
              <a:buFont typeface="Arial" panose="020B0604020202020204" pitchFamily="34" charset="0"/>
              <a:buChar char="•"/>
            </a:pPr>
            <a:r>
              <a:rPr lang="en-US" sz="7200" b="0" i="0" dirty="0">
                <a:solidFill>
                  <a:srgbClr val="000000"/>
                </a:solidFill>
                <a:effectLst/>
              </a:rPr>
              <a:t>What are some </a:t>
            </a:r>
            <a:r>
              <a:rPr lang="en-US" sz="7200" b="1" i="0" dirty="0">
                <a:solidFill>
                  <a:srgbClr val="000000"/>
                </a:solidFill>
                <a:effectLst/>
              </a:rPr>
              <a:t>conditions</a:t>
            </a:r>
            <a:r>
              <a:rPr lang="en-US" sz="7200" b="0" i="0" dirty="0">
                <a:solidFill>
                  <a:srgbClr val="000000"/>
                </a:solidFill>
                <a:effectLst/>
              </a:rPr>
              <a:t> that might make people eligible for accommodations that are </a:t>
            </a:r>
            <a:r>
              <a:rPr lang="en-US" sz="7200" b="1" i="0" dirty="0">
                <a:solidFill>
                  <a:srgbClr val="000000"/>
                </a:solidFill>
                <a:effectLst/>
              </a:rPr>
              <a:t>lesser known</a:t>
            </a:r>
            <a:r>
              <a:rPr lang="en-US" sz="7200" b="0" i="0" dirty="0">
                <a:solidFill>
                  <a:srgbClr val="000000"/>
                </a:solidFill>
                <a:effectLst/>
              </a:rPr>
              <a:t>?</a:t>
            </a:r>
          </a:p>
          <a:p>
            <a:pPr algn="l" rtl="0" fontAlgn="base">
              <a:lnSpc>
                <a:spcPct val="120000"/>
              </a:lnSpc>
              <a:spcBef>
                <a:spcPts val="0"/>
              </a:spcBef>
              <a:spcAft>
                <a:spcPts val="600"/>
              </a:spcAft>
              <a:buFont typeface="Arial" panose="020B0604020202020204" pitchFamily="34" charset="0"/>
              <a:buChar char="•"/>
            </a:pPr>
            <a:r>
              <a:rPr lang="en-US" sz="7200" b="0" i="0" dirty="0">
                <a:solidFill>
                  <a:srgbClr val="000000"/>
                </a:solidFill>
                <a:effectLst/>
              </a:rPr>
              <a:t>What are some </a:t>
            </a:r>
            <a:r>
              <a:rPr lang="en-US" sz="7200" b="1" i="0" dirty="0">
                <a:solidFill>
                  <a:srgbClr val="000000"/>
                </a:solidFill>
                <a:effectLst/>
              </a:rPr>
              <a:t>unique accommodations </a:t>
            </a:r>
            <a:r>
              <a:rPr lang="en-US" sz="7200" b="0" i="0" dirty="0">
                <a:solidFill>
                  <a:srgbClr val="000000"/>
                </a:solidFill>
                <a:effectLst/>
              </a:rPr>
              <a:t>that you’ve seen people advocate for?   </a:t>
            </a:r>
          </a:p>
          <a:p>
            <a:pPr fontAlgn="base">
              <a:lnSpc>
                <a:spcPct val="120000"/>
              </a:lnSpc>
              <a:spcBef>
                <a:spcPts val="0"/>
              </a:spcBef>
              <a:spcAft>
                <a:spcPts val="600"/>
              </a:spcAft>
              <a:buFont typeface="Arial" panose="020B0604020202020204" pitchFamily="34" charset="0"/>
              <a:buChar char="•"/>
            </a:pPr>
            <a:r>
              <a:rPr lang="en-US" sz="7200" b="0" i="0" dirty="0">
                <a:solidFill>
                  <a:srgbClr val="000000"/>
                </a:solidFill>
                <a:effectLst/>
              </a:rPr>
              <a:t>How do you go about </a:t>
            </a:r>
            <a:r>
              <a:rPr lang="en-US" sz="7200" b="1" i="0" dirty="0">
                <a:solidFill>
                  <a:srgbClr val="000000"/>
                </a:solidFill>
                <a:effectLst/>
              </a:rPr>
              <a:t>starting the accommodation process </a:t>
            </a:r>
            <a:r>
              <a:rPr lang="en-US" sz="7200" b="0" i="0" dirty="0">
                <a:solidFill>
                  <a:srgbClr val="000000"/>
                </a:solidFill>
                <a:effectLst/>
              </a:rPr>
              <a:t>in a workplace?</a:t>
            </a:r>
          </a:p>
          <a:p>
            <a:pPr fontAlgn="base">
              <a:lnSpc>
                <a:spcPct val="120000"/>
              </a:lnSpc>
              <a:spcBef>
                <a:spcPts val="0"/>
              </a:spcBef>
              <a:spcAft>
                <a:spcPts val="600"/>
              </a:spcAft>
              <a:buFont typeface="Arial" panose="020B0604020202020204" pitchFamily="34" charset="0"/>
              <a:buChar char="•"/>
            </a:pPr>
            <a:r>
              <a:rPr lang="en-US" sz="7200" b="0" i="0" dirty="0">
                <a:solidFill>
                  <a:srgbClr val="000000"/>
                </a:solidFill>
                <a:effectLst/>
              </a:rPr>
              <a:t>How should you handle disability </a:t>
            </a:r>
            <a:r>
              <a:rPr lang="en-US" sz="7200" b="1" i="0" dirty="0">
                <a:solidFill>
                  <a:srgbClr val="000000"/>
                </a:solidFill>
                <a:effectLst/>
              </a:rPr>
              <a:t>disclosure</a:t>
            </a:r>
            <a:r>
              <a:rPr lang="en-US" sz="7200" b="0" i="0" dirty="0">
                <a:solidFill>
                  <a:srgbClr val="000000"/>
                </a:solidFill>
                <a:effectLst/>
              </a:rPr>
              <a:t> during </a:t>
            </a:r>
            <a:r>
              <a:rPr lang="en-US" sz="7200" b="1" i="0" dirty="0">
                <a:solidFill>
                  <a:srgbClr val="000000"/>
                </a:solidFill>
                <a:effectLst/>
              </a:rPr>
              <a:t>recruiting</a:t>
            </a:r>
            <a:r>
              <a:rPr lang="en-US" sz="7200" b="0" i="0" dirty="0">
                <a:solidFill>
                  <a:srgbClr val="000000"/>
                </a:solidFill>
                <a:effectLst/>
              </a:rPr>
              <a:t>? </a:t>
            </a:r>
          </a:p>
          <a:p>
            <a:pPr fontAlgn="base">
              <a:lnSpc>
                <a:spcPct val="120000"/>
              </a:lnSpc>
              <a:spcBef>
                <a:spcPts val="0"/>
              </a:spcBef>
              <a:spcAft>
                <a:spcPts val="600"/>
              </a:spcAft>
              <a:buFont typeface="Arial" panose="020B0604020202020204" pitchFamily="34" charset="0"/>
              <a:buChar char="•"/>
            </a:pPr>
            <a:r>
              <a:rPr lang="en-US" sz="7200" b="0" i="0" dirty="0">
                <a:solidFill>
                  <a:srgbClr val="000000"/>
                </a:solidFill>
                <a:effectLst/>
              </a:rPr>
              <a:t>What is the </a:t>
            </a:r>
            <a:r>
              <a:rPr lang="en-US" sz="7200" b="1" i="0" dirty="0">
                <a:solidFill>
                  <a:srgbClr val="000000"/>
                </a:solidFill>
                <a:effectLst/>
              </a:rPr>
              <a:t>risk/benefit trade-off </a:t>
            </a:r>
            <a:r>
              <a:rPr lang="en-US" sz="7200" b="0" i="0" dirty="0">
                <a:solidFill>
                  <a:srgbClr val="000000"/>
                </a:solidFill>
                <a:effectLst/>
              </a:rPr>
              <a:t>of disclosing before an offer? </a:t>
            </a:r>
          </a:p>
          <a:p>
            <a:pPr fontAlgn="base">
              <a:lnSpc>
                <a:spcPct val="120000"/>
              </a:lnSpc>
              <a:spcBef>
                <a:spcPts val="0"/>
              </a:spcBef>
              <a:spcAft>
                <a:spcPts val="600"/>
              </a:spcAft>
              <a:buFont typeface="Arial" panose="020B0604020202020204" pitchFamily="34" charset="0"/>
              <a:buChar char="•"/>
            </a:pPr>
            <a:endParaRPr lang="en-US" sz="7200" b="0" i="0" dirty="0">
              <a:solidFill>
                <a:srgbClr val="000000"/>
              </a:solidFill>
              <a:effectLst/>
            </a:endParaRPr>
          </a:p>
          <a:p>
            <a:br>
              <a:rPr lang="en-US" b="0" i="0" dirty="0">
                <a:solidFill>
                  <a:srgbClr val="222222"/>
                </a:solidFill>
                <a:effectLst/>
                <a:latin typeface="Arial" panose="020B0604020202020204" pitchFamily="34" charset="0"/>
              </a:rPr>
            </a:br>
            <a:endParaRPr lang="en-US" dirty="0"/>
          </a:p>
        </p:txBody>
      </p:sp>
    </p:spTree>
    <p:extLst>
      <p:ext uri="{BB962C8B-B14F-4D97-AF65-F5344CB8AC3E}">
        <p14:creationId xmlns:p14="http://schemas.microsoft.com/office/powerpoint/2010/main" val="216825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6677"/>
            <a:ext cx="10515600" cy="1325563"/>
          </a:xfrm>
        </p:spPr>
        <p:txBody>
          <a:bodyPr>
            <a:noAutofit/>
          </a:bodyPr>
          <a:lstStyle/>
          <a:p>
            <a:r>
              <a:rPr lang="en-US" sz="3600" b="1" dirty="0">
                <a:hlinkClick r:id="rId3"/>
              </a:rPr>
              <a:t>Disability defined by</a:t>
            </a:r>
            <a:br>
              <a:rPr lang="en-US" sz="3600" b="1" dirty="0">
                <a:hlinkClick r:id="rId3"/>
              </a:rPr>
            </a:br>
            <a:r>
              <a:rPr lang="en-US" sz="3600" b="1" dirty="0">
                <a:hlinkClick r:id="rId3"/>
              </a:rPr>
              <a:t>Americans with Disabilities Act Amendments Act (ADAAA)</a:t>
            </a:r>
            <a:endParaRPr lang="en-US" sz="3600" dirty="0"/>
          </a:p>
        </p:txBody>
      </p:sp>
      <p:sp>
        <p:nvSpPr>
          <p:cNvPr id="3" name="Content Placeholder 2"/>
          <p:cNvSpPr>
            <a:spLocks noGrp="1"/>
          </p:cNvSpPr>
          <p:nvPr>
            <p:ph idx="1"/>
          </p:nvPr>
        </p:nvSpPr>
        <p:spPr>
          <a:xfrm>
            <a:off x="838200" y="1971593"/>
            <a:ext cx="10515600" cy="4351338"/>
          </a:xfrm>
        </p:spPr>
        <p:txBody>
          <a:bodyPr>
            <a:normAutofit lnSpcReduction="10000"/>
          </a:bodyPr>
          <a:lstStyle/>
          <a:p>
            <a:pPr marL="0" indent="0">
              <a:buNone/>
            </a:pPr>
            <a:r>
              <a:rPr lang="en-US" dirty="0"/>
              <a:t>1. Does the employee have an impairment? If yes, then 2.</a:t>
            </a:r>
          </a:p>
          <a:p>
            <a:pPr marL="0" indent="0">
              <a:buNone/>
            </a:pPr>
            <a:r>
              <a:rPr lang="en-US" dirty="0"/>
              <a:t>2. Does the impairment affect a </a:t>
            </a:r>
            <a:r>
              <a:rPr lang="en-US" i="1" dirty="0"/>
              <a:t>major life activity </a:t>
            </a:r>
            <a:r>
              <a:rPr lang="en-US" dirty="0"/>
              <a:t>(i.e. caring for one's self, performing manual tasks, 	(walking, seeing, hearing, speaking, breathing, learning, and working)? If yes, then 3.</a:t>
            </a:r>
          </a:p>
          <a:p>
            <a:pPr marL="0" indent="0">
              <a:buNone/>
            </a:pPr>
            <a:r>
              <a:rPr lang="en-US" dirty="0"/>
              <a:t>3. Does the impairment substantially limit the major life activity? </a:t>
            </a:r>
          </a:p>
          <a:p>
            <a:pPr marL="0" indent="0">
              <a:buNone/>
            </a:pPr>
            <a:r>
              <a:rPr lang="en-US" sz="1800" dirty="0"/>
              <a:t>Some impairments are virtually always disabilities. (EEOC's list of conditions including i.e. cancer, diabetes, HIV+/AIDS, hearing &amp; vision loss)</a:t>
            </a:r>
          </a:p>
          <a:p>
            <a:pPr marL="0" indent="0">
              <a:buNone/>
            </a:pPr>
            <a:r>
              <a:rPr lang="en-US" sz="1800" dirty="0"/>
              <a:t> If not on the list:</a:t>
            </a:r>
          </a:p>
          <a:p>
            <a:pPr lvl="2"/>
            <a:r>
              <a:rPr lang="en-US" sz="2000" dirty="0"/>
              <a:t>Consider how limited the employee would be without any mitigating measures.</a:t>
            </a:r>
          </a:p>
          <a:p>
            <a:pPr lvl="2"/>
            <a:r>
              <a:rPr lang="en-US" sz="2000" dirty="0"/>
              <a:t>Consider how limited the employee is when the impairment is active.</a:t>
            </a:r>
          </a:p>
          <a:p>
            <a:pPr lvl="2"/>
            <a:r>
              <a:rPr lang="en-US" sz="2000" dirty="0"/>
              <a:t>If needed, consider the condition, manner, or duration in which an employee performs a major life activity</a:t>
            </a:r>
            <a:r>
              <a:rPr lang="en-US" sz="1800" dirty="0"/>
              <a:t>.</a:t>
            </a:r>
          </a:p>
          <a:p>
            <a:pPr algn="ctr"/>
            <a:r>
              <a:rPr lang="en-US" sz="2400" dirty="0" err="1">
                <a:hlinkClick r:id="rId3"/>
              </a:rPr>
              <a:t>AskJAN</a:t>
            </a:r>
            <a:endParaRPr lang="en-US" sz="2400" dirty="0"/>
          </a:p>
        </p:txBody>
      </p:sp>
    </p:spTree>
    <p:extLst>
      <p:ext uri="{BB962C8B-B14F-4D97-AF65-F5344CB8AC3E}">
        <p14:creationId xmlns:p14="http://schemas.microsoft.com/office/powerpoint/2010/main" val="395947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24065"/>
            <a:ext cx="10058400" cy="813413"/>
          </a:xfrm>
        </p:spPr>
        <p:txBody>
          <a:bodyPr>
            <a:normAutofit/>
          </a:bodyPr>
          <a:lstStyle/>
          <a:p>
            <a:r>
              <a:rPr lang="en-US" sz="4300" dirty="0"/>
              <a:t>Essential vs. Marginal Function of the Job</a:t>
            </a:r>
          </a:p>
        </p:txBody>
      </p:sp>
      <p:sp>
        <p:nvSpPr>
          <p:cNvPr id="3" name="Content Placeholder 2"/>
          <p:cNvSpPr>
            <a:spLocks noGrp="1"/>
          </p:cNvSpPr>
          <p:nvPr>
            <p:ph idx="1"/>
          </p:nvPr>
        </p:nvSpPr>
        <p:spPr/>
        <p:txBody>
          <a:bodyPr vert="horz" lIns="0" tIns="45720" rIns="0" bIns="45720" rtlCol="0" anchor="t">
            <a:normAutofit/>
          </a:bodyPr>
          <a:lstStyle/>
          <a:p>
            <a:pPr>
              <a:lnSpc>
                <a:spcPct val="100000"/>
              </a:lnSpc>
            </a:pPr>
            <a:r>
              <a:rPr lang="en-US" sz="2400" i="1" dirty="0"/>
              <a:t>Essential function- </a:t>
            </a:r>
            <a:r>
              <a:rPr lang="en-US" sz="2400" dirty="0"/>
              <a:t>factors to consider:</a:t>
            </a:r>
          </a:p>
          <a:p>
            <a:pPr marL="749808" lvl="1" indent="-457200">
              <a:lnSpc>
                <a:spcPct val="100000"/>
              </a:lnSpc>
              <a:buFont typeface="+mj-lt"/>
              <a:buAutoNum type="arabicPeriod"/>
            </a:pPr>
            <a:r>
              <a:rPr lang="en-US" sz="2200" dirty="0"/>
              <a:t>The reason that the position exists is to perform that function, </a:t>
            </a:r>
          </a:p>
          <a:p>
            <a:pPr marL="749808" lvl="1" indent="-457200">
              <a:lnSpc>
                <a:spcPct val="100000"/>
              </a:lnSpc>
              <a:buFont typeface="+mj-lt"/>
              <a:buAutoNum type="arabicPeriod"/>
            </a:pPr>
            <a:r>
              <a:rPr lang="en-US" sz="2200" dirty="0"/>
              <a:t>the number of other employees available to perform the function or among whom the performance of the function can be distributed, and </a:t>
            </a:r>
          </a:p>
          <a:p>
            <a:pPr marL="749808" lvl="1" indent="-457200">
              <a:lnSpc>
                <a:spcPct val="100000"/>
              </a:lnSpc>
              <a:buFont typeface="+mj-lt"/>
              <a:buAutoNum type="arabicPeriod"/>
            </a:pPr>
            <a:r>
              <a:rPr lang="en-US" sz="2200" dirty="0"/>
              <a:t>the degree of expertise or skill required to perform the function.</a:t>
            </a:r>
          </a:p>
          <a:p>
            <a:pPr marL="292608" lvl="1" indent="0">
              <a:buNone/>
            </a:pPr>
            <a:endParaRPr lang="en-US" sz="2200" dirty="0"/>
          </a:p>
          <a:p>
            <a:pPr marL="0" indent="0">
              <a:buNone/>
            </a:pPr>
            <a:r>
              <a:rPr lang="en-US" sz="2400" dirty="0"/>
              <a:t>If not, then it may be a </a:t>
            </a:r>
            <a:r>
              <a:rPr lang="en-US" sz="2400" i="1" dirty="0">
                <a:hlinkClick r:id="rId3"/>
              </a:rPr>
              <a:t>marginal function</a:t>
            </a:r>
            <a:r>
              <a:rPr lang="en-US" sz="2400" i="1" dirty="0"/>
              <a:t> </a:t>
            </a:r>
            <a:r>
              <a:rPr lang="en-US" sz="2400" dirty="0"/>
              <a:t>which may offer room for negotiation.  </a:t>
            </a:r>
            <a:endParaRPr lang="en-US" sz="2400" dirty="0">
              <a:cs typeface="Calibri"/>
            </a:endParaRPr>
          </a:p>
          <a:p>
            <a:pPr marL="0" indent="0" algn="ctr">
              <a:buNone/>
            </a:pPr>
            <a:endParaRPr lang="en-US" sz="2800" dirty="0"/>
          </a:p>
        </p:txBody>
      </p:sp>
    </p:spTree>
    <p:extLst>
      <p:ext uri="{BB962C8B-B14F-4D97-AF65-F5344CB8AC3E}">
        <p14:creationId xmlns:p14="http://schemas.microsoft.com/office/powerpoint/2010/main" val="630133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A1E97-6A36-AA12-B00A-91C61DBBCF6A}"/>
              </a:ext>
            </a:extLst>
          </p:cNvPr>
          <p:cNvSpPr>
            <a:spLocks noGrp="1"/>
          </p:cNvSpPr>
          <p:nvPr>
            <p:ph type="title"/>
          </p:nvPr>
        </p:nvSpPr>
        <p:spPr>
          <a:xfrm>
            <a:off x="933157" y="286603"/>
            <a:ext cx="10328030" cy="1251465"/>
          </a:xfrm>
        </p:spPr>
        <p:txBody>
          <a:bodyPr>
            <a:normAutofit/>
          </a:bodyPr>
          <a:lstStyle/>
          <a:p>
            <a:pPr>
              <a:lnSpc>
                <a:spcPct val="90000"/>
              </a:lnSpc>
              <a:spcBef>
                <a:spcPts val="1200"/>
              </a:spcBef>
              <a:spcAft>
                <a:spcPts val="200"/>
              </a:spcAft>
            </a:pPr>
            <a:r>
              <a:rPr lang="en-US" sz="3200" i="1" dirty="0">
                <a:latin typeface="Calibri"/>
                <a:cs typeface="Calibri"/>
              </a:rPr>
              <a:t>I can do essential functions of the job with accommodations =  </a:t>
            </a:r>
            <a:br>
              <a:rPr lang="en-US" sz="3200" i="1" dirty="0">
                <a:latin typeface="Calibri"/>
                <a:cs typeface="Calibri"/>
              </a:rPr>
            </a:br>
            <a:r>
              <a:rPr lang="en-US" sz="3200" i="1" dirty="0">
                <a:latin typeface="Calibri"/>
                <a:cs typeface="Calibri"/>
              </a:rPr>
              <a:t>I can do the job.                          </a:t>
            </a:r>
            <a:r>
              <a:rPr lang="en-US" sz="1700" dirty="0">
                <a:latin typeface="Calibri"/>
                <a:cs typeface="Calibri"/>
                <a:hlinkClick r:id="rId3"/>
              </a:rPr>
              <a:t>EEOC: Job Applicants and the ADA</a:t>
            </a:r>
            <a:endParaRPr lang="en-US" sz="1700" dirty="0">
              <a:latin typeface="Calibri"/>
              <a:cs typeface="Calibri"/>
            </a:endParaRPr>
          </a:p>
        </p:txBody>
      </p:sp>
      <p:sp>
        <p:nvSpPr>
          <p:cNvPr id="3" name="Text Placeholder 2">
            <a:extLst>
              <a:ext uri="{FF2B5EF4-FFF2-40B4-BE49-F238E27FC236}">
                <a16:creationId xmlns:a16="http://schemas.microsoft.com/office/drawing/2014/main" id="{ADD84D0D-489B-C63C-0153-5BA74BD5FC67}"/>
              </a:ext>
            </a:extLst>
          </p:cNvPr>
          <p:cNvSpPr>
            <a:spLocks noGrp="1"/>
          </p:cNvSpPr>
          <p:nvPr>
            <p:ph type="body" idx="1"/>
          </p:nvPr>
        </p:nvSpPr>
        <p:spPr/>
        <p:txBody>
          <a:bodyPr/>
          <a:lstStyle/>
          <a:p>
            <a:r>
              <a:rPr lang="en-US" cap="none" dirty="0">
                <a:solidFill>
                  <a:srgbClr val="404040"/>
                </a:solidFill>
                <a:cs typeface="Calibri"/>
              </a:rPr>
              <a:t>Reasonable Accommodation</a:t>
            </a:r>
            <a:endParaRPr lang="en-US" cap="none" dirty="0"/>
          </a:p>
        </p:txBody>
      </p:sp>
      <p:sp>
        <p:nvSpPr>
          <p:cNvPr id="4" name="Content Placeholder 3">
            <a:extLst>
              <a:ext uri="{FF2B5EF4-FFF2-40B4-BE49-F238E27FC236}">
                <a16:creationId xmlns:a16="http://schemas.microsoft.com/office/drawing/2014/main" id="{06D0C7F3-6FDC-9630-1792-04D4F6CF1BCB}"/>
              </a:ext>
            </a:extLst>
          </p:cNvPr>
          <p:cNvSpPr>
            <a:spLocks noGrp="1"/>
          </p:cNvSpPr>
          <p:nvPr>
            <p:ph sz="half" idx="2"/>
          </p:nvPr>
        </p:nvSpPr>
        <p:spPr/>
        <p:txBody>
          <a:bodyPr vert="horz" lIns="0" tIns="45720" rIns="0" bIns="45720" rtlCol="0" anchor="t">
            <a:noAutofit/>
          </a:bodyPr>
          <a:lstStyle/>
          <a:p>
            <a:r>
              <a:rPr lang="en-US" sz="2100" dirty="0">
                <a:cs typeface="Calibri"/>
              </a:rPr>
              <a:t>"...any </a:t>
            </a:r>
            <a:r>
              <a:rPr lang="en-US" sz="2100" b="1" dirty="0">
                <a:cs typeface="Calibri"/>
              </a:rPr>
              <a:t>modification or adjustment </a:t>
            </a:r>
            <a:r>
              <a:rPr lang="en-US" sz="2100" dirty="0">
                <a:cs typeface="Calibri"/>
              </a:rPr>
              <a:t>to a job or the work environment that will </a:t>
            </a:r>
            <a:r>
              <a:rPr lang="en-US" sz="2100" b="1" dirty="0">
                <a:cs typeface="Calibri"/>
              </a:rPr>
              <a:t>enable</a:t>
            </a:r>
            <a:r>
              <a:rPr lang="en-US" sz="2100" dirty="0">
                <a:cs typeface="Calibri"/>
              </a:rPr>
              <a:t> a </a:t>
            </a:r>
            <a:r>
              <a:rPr lang="en-US" sz="2100" b="1" dirty="0">
                <a:cs typeface="Calibri"/>
              </a:rPr>
              <a:t>qualified applicant </a:t>
            </a:r>
            <a:r>
              <a:rPr lang="en-US" sz="2100" dirty="0">
                <a:cs typeface="Calibri"/>
              </a:rPr>
              <a:t>or employee with a disability </a:t>
            </a:r>
            <a:r>
              <a:rPr lang="en-US" sz="2100" b="1" dirty="0">
                <a:cs typeface="Calibri"/>
              </a:rPr>
              <a:t>to participate </a:t>
            </a:r>
            <a:r>
              <a:rPr lang="en-US" sz="2100" dirty="0">
                <a:cs typeface="Calibri"/>
              </a:rPr>
              <a:t>in the application process or to perform </a:t>
            </a:r>
            <a:r>
              <a:rPr lang="en-US" sz="2100" b="1" dirty="0">
                <a:cs typeface="Calibri"/>
              </a:rPr>
              <a:t>essential</a:t>
            </a:r>
            <a:r>
              <a:rPr lang="en-US" sz="2100" dirty="0">
                <a:cs typeface="Calibri"/>
              </a:rPr>
              <a:t> job functions.  Reasonable accommodation also includes adjustments to ensure that a qualified individual with a disability has </a:t>
            </a:r>
            <a:r>
              <a:rPr lang="en-US" sz="2100" b="1" dirty="0">
                <a:cs typeface="Calibri"/>
              </a:rPr>
              <a:t>rights and privileges </a:t>
            </a:r>
            <a:r>
              <a:rPr lang="en-US" sz="2100" dirty="0">
                <a:cs typeface="Calibri"/>
              </a:rPr>
              <a:t>in employment </a:t>
            </a:r>
            <a:r>
              <a:rPr lang="en-US" sz="2100" b="1" dirty="0">
                <a:cs typeface="Calibri"/>
              </a:rPr>
              <a:t>equal</a:t>
            </a:r>
            <a:r>
              <a:rPr lang="en-US" sz="2100" dirty="0">
                <a:cs typeface="Calibri"/>
              </a:rPr>
              <a:t> to those of employees without disabilities. ”</a:t>
            </a:r>
            <a:endParaRPr lang="en-US" sz="2100" dirty="0"/>
          </a:p>
        </p:txBody>
      </p:sp>
      <p:sp>
        <p:nvSpPr>
          <p:cNvPr id="5" name="Text Placeholder 4">
            <a:extLst>
              <a:ext uri="{FF2B5EF4-FFF2-40B4-BE49-F238E27FC236}">
                <a16:creationId xmlns:a16="http://schemas.microsoft.com/office/drawing/2014/main" id="{6CFADAA0-DBAE-A1C3-306D-760C48AA6D5D}"/>
              </a:ext>
            </a:extLst>
          </p:cNvPr>
          <p:cNvSpPr>
            <a:spLocks noGrp="1"/>
          </p:cNvSpPr>
          <p:nvPr>
            <p:ph type="body" sz="quarter" idx="3"/>
          </p:nvPr>
        </p:nvSpPr>
        <p:spPr/>
        <p:txBody>
          <a:bodyPr/>
          <a:lstStyle/>
          <a:p>
            <a:r>
              <a:rPr lang="en-US" sz="2100" cap="none" dirty="0">
                <a:solidFill>
                  <a:srgbClr val="1B1B1B"/>
                </a:solidFill>
                <a:cs typeface="Calibri"/>
              </a:rPr>
              <a:t>Undue Hardship</a:t>
            </a:r>
            <a:endParaRPr lang="en-US" cap="none" dirty="0"/>
          </a:p>
        </p:txBody>
      </p:sp>
      <p:sp>
        <p:nvSpPr>
          <p:cNvPr id="6" name="Content Placeholder 5">
            <a:extLst>
              <a:ext uri="{FF2B5EF4-FFF2-40B4-BE49-F238E27FC236}">
                <a16:creationId xmlns:a16="http://schemas.microsoft.com/office/drawing/2014/main" id="{20E50837-5D96-ABCD-B566-B1333B57DA4B}"/>
              </a:ext>
            </a:extLst>
          </p:cNvPr>
          <p:cNvSpPr>
            <a:spLocks noGrp="1"/>
          </p:cNvSpPr>
          <p:nvPr>
            <p:ph sz="quarter" idx="4"/>
          </p:nvPr>
        </p:nvSpPr>
        <p:spPr/>
        <p:txBody>
          <a:bodyPr vert="horz" lIns="0" tIns="45720" rIns="0" bIns="45720" rtlCol="0" anchor="t">
            <a:normAutofit fontScale="92500" lnSpcReduction="10000"/>
          </a:bodyPr>
          <a:lstStyle/>
          <a:p>
            <a:r>
              <a:rPr lang="en-US" sz="2300" dirty="0">
                <a:solidFill>
                  <a:srgbClr val="1B1B1B"/>
                </a:solidFill>
                <a:cs typeface="Calibri"/>
              </a:rPr>
              <a:t>"An employer does not have to provide a specific accommodation if it would cause an 'undue hardship' that is, if it would require </a:t>
            </a:r>
            <a:r>
              <a:rPr lang="en-US" sz="2300" b="1" dirty="0">
                <a:solidFill>
                  <a:srgbClr val="1B1B1B"/>
                </a:solidFill>
                <a:cs typeface="Calibri"/>
              </a:rPr>
              <a:t>significant difficulty or expense</a:t>
            </a:r>
            <a:r>
              <a:rPr lang="en-US" sz="2300" dirty="0">
                <a:solidFill>
                  <a:srgbClr val="1B1B1B"/>
                </a:solidFill>
                <a:cs typeface="Calibri"/>
              </a:rPr>
              <a:t>. However, an employer cannot refuse to provide an accommodation solely because it entails some costs, either financial or administrative.</a:t>
            </a:r>
          </a:p>
          <a:p>
            <a:r>
              <a:rPr lang="en-US" sz="2300" dirty="0">
                <a:solidFill>
                  <a:srgbClr val="1B1B1B"/>
                </a:solidFill>
                <a:cs typeface="Calibri"/>
              </a:rPr>
              <a:t>If the requested accommodation causes an undue hardship, the employer still would be </a:t>
            </a:r>
            <a:r>
              <a:rPr lang="en-US" sz="2300" b="1" dirty="0">
                <a:solidFill>
                  <a:srgbClr val="1B1B1B"/>
                </a:solidFill>
                <a:cs typeface="Calibri"/>
              </a:rPr>
              <a:t>required to provide another accommodation </a:t>
            </a:r>
            <a:r>
              <a:rPr lang="en-US" sz="2300" dirty="0">
                <a:solidFill>
                  <a:srgbClr val="1B1B1B"/>
                </a:solidFill>
                <a:cs typeface="Calibri"/>
              </a:rPr>
              <a:t>that does not."</a:t>
            </a:r>
            <a:endParaRPr lang="en-US" dirty="0"/>
          </a:p>
        </p:txBody>
      </p:sp>
    </p:spTree>
    <p:extLst>
      <p:ext uri="{BB962C8B-B14F-4D97-AF65-F5344CB8AC3E}">
        <p14:creationId xmlns:p14="http://schemas.microsoft.com/office/powerpoint/2010/main" val="427270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6570"/>
            <a:ext cx="10515600" cy="856419"/>
          </a:xfrm>
        </p:spPr>
        <p:txBody>
          <a:bodyPr>
            <a:normAutofit fontScale="90000"/>
          </a:bodyPr>
          <a:lstStyle/>
          <a:p>
            <a:br>
              <a:rPr lang="en-US" dirty="0"/>
            </a:br>
            <a:r>
              <a:rPr lang="en-US" dirty="0"/>
              <a:t>Talking through real examples</a:t>
            </a:r>
          </a:p>
        </p:txBody>
      </p:sp>
      <p:sp>
        <p:nvSpPr>
          <p:cNvPr id="4" name="Text Placeholder 3"/>
          <p:cNvSpPr>
            <a:spLocks noGrp="1"/>
          </p:cNvSpPr>
          <p:nvPr>
            <p:ph sz="half" idx="1"/>
          </p:nvPr>
        </p:nvSpPr>
        <p:spPr/>
        <p:txBody>
          <a:bodyPr>
            <a:normAutofit fontScale="92500" lnSpcReduction="10000"/>
          </a:bodyPr>
          <a:lstStyle/>
          <a:p>
            <a:pPr marL="0" indent="0">
              <a:buNone/>
            </a:pPr>
            <a:r>
              <a:rPr lang="en-US" sz="3200" dirty="0"/>
              <a:t>How could the impairment substantially limit one or more major life activities? </a:t>
            </a:r>
          </a:p>
          <a:p>
            <a:pPr marL="0" indent="0">
              <a:buNone/>
            </a:pPr>
            <a:endParaRPr lang="en-US" sz="3200" dirty="0"/>
          </a:p>
          <a:p>
            <a:pPr marL="0" indent="0">
              <a:buNone/>
            </a:pPr>
            <a:endParaRPr lang="en-US" sz="3200" dirty="0"/>
          </a:p>
          <a:p>
            <a:pPr marL="0" indent="0">
              <a:buNone/>
            </a:pPr>
            <a:endParaRPr lang="en-US" sz="3200" dirty="0"/>
          </a:p>
          <a:p>
            <a:endParaRPr lang="en-US" sz="3200" dirty="0"/>
          </a:p>
        </p:txBody>
      </p:sp>
      <p:sp>
        <p:nvSpPr>
          <p:cNvPr id="8" name="Content Placeholder 7"/>
          <p:cNvSpPr>
            <a:spLocks noGrp="1"/>
          </p:cNvSpPr>
          <p:nvPr>
            <p:ph sz="half" idx="2"/>
          </p:nvPr>
        </p:nvSpPr>
        <p:spPr/>
        <p:txBody>
          <a:bodyPr vert="horz" lIns="0" tIns="45720" rIns="0" bIns="45720" rtlCol="0" anchor="t">
            <a:normAutofit fontScale="92500" lnSpcReduction="10000"/>
          </a:bodyPr>
          <a:lstStyle/>
          <a:p>
            <a:pPr marL="457200" indent="-457200">
              <a:buAutoNum type="arabicPeriod"/>
            </a:pPr>
            <a:r>
              <a:rPr lang="en-US" sz="2800" b="1" dirty="0">
                <a:solidFill>
                  <a:srgbClr val="222222"/>
                </a:solidFill>
                <a:latin typeface="Calibri Light"/>
                <a:cs typeface="Calibri Light"/>
                <a:hlinkClick r:id="rId3"/>
              </a:rPr>
              <a:t>Long COVID: major findings, mechanisms and recommendations</a:t>
            </a:r>
            <a:endParaRPr lang="en-US" sz="2800" dirty="0">
              <a:latin typeface="Calibri Light"/>
              <a:cs typeface="Calibri Light"/>
            </a:endParaRPr>
          </a:p>
          <a:p>
            <a:pPr marL="514350" indent="-514350">
              <a:buFont typeface="+mj-lt"/>
              <a:buAutoNum type="arabicPeriod"/>
            </a:pPr>
            <a:r>
              <a:rPr lang="en-US" sz="3500" dirty="0">
                <a:hlinkClick r:id="rId4"/>
              </a:rPr>
              <a:t>Mental health</a:t>
            </a:r>
            <a:endParaRPr lang="en-US" sz="3500" dirty="0">
              <a:cs typeface="Calibri"/>
              <a:hlinkClick r:id="rId4"/>
            </a:endParaRPr>
          </a:p>
          <a:p>
            <a:pPr marL="514350" indent="-514350">
              <a:buFont typeface="+mj-lt"/>
              <a:buAutoNum type="arabicPeriod"/>
            </a:pPr>
            <a:r>
              <a:rPr lang="en-US" sz="3500" dirty="0">
                <a:hlinkClick r:id="rId5"/>
              </a:rPr>
              <a:t>Chronic conditions e.g. Fibromyalgia</a:t>
            </a:r>
            <a:endParaRPr lang="en-US" sz="3500">
              <a:cs typeface="Calibri"/>
            </a:endParaRPr>
          </a:p>
          <a:p>
            <a:pPr marL="514350" indent="-514350">
              <a:buFont typeface="+mj-lt"/>
              <a:buAutoNum type="arabicPeriod"/>
            </a:pPr>
            <a:r>
              <a:rPr lang="en-US" sz="3500" dirty="0">
                <a:hlinkClick r:id="rId6"/>
              </a:rPr>
              <a:t>Pregnancy- Pregnancy Discrimination Act and ADA</a:t>
            </a:r>
            <a:endParaRPr lang="en-US" sz="3500" dirty="0"/>
          </a:p>
          <a:p>
            <a:endParaRPr lang="en-US" dirty="0"/>
          </a:p>
          <a:p>
            <a:endParaRPr lang="en-US" dirty="0"/>
          </a:p>
        </p:txBody>
      </p:sp>
    </p:spTree>
    <p:extLst>
      <p:ext uri="{BB962C8B-B14F-4D97-AF65-F5344CB8AC3E}">
        <p14:creationId xmlns:p14="http://schemas.microsoft.com/office/powerpoint/2010/main" val="174678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97280" y="643442"/>
            <a:ext cx="10058400" cy="913450"/>
          </a:xfrm>
        </p:spPr>
        <p:txBody>
          <a:bodyPr/>
          <a:lstStyle/>
          <a:p>
            <a:r>
              <a:rPr lang="en-US" dirty="0"/>
              <a:t>Disclosing a Diagnosis </a:t>
            </a:r>
          </a:p>
        </p:txBody>
      </p:sp>
      <p:sp>
        <p:nvSpPr>
          <p:cNvPr id="8" name="Content Placeholder 7"/>
          <p:cNvSpPr>
            <a:spLocks noGrp="1"/>
          </p:cNvSpPr>
          <p:nvPr>
            <p:ph idx="1"/>
          </p:nvPr>
        </p:nvSpPr>
        <p:spPr/>
        <p:txBody>
          <a:bodyPr vert="horz" lIns="0" tIns="45720" rIns="0" bIns="45720" rtlCol="0" anchor="t">
            <a:normAutofit fontScale="92500" lnSpcReduction="20000"/>
          </a:bodyPr>
          <a:lstStyle/>
          <a:p>
            <a:pPr lvl="1">
              <a:buFont typeface="Arial" panose="020B0604020202020204" pitchFamily="34" charset="0"/>
              <a:buChar char="•"/>
            </a:pPr>
            <a:r>
              <a:rPr lang="en-US" sz="2400" dirty="0"/>
              <a:t>Difference between being honest  and offering too much information</a:t>
            </a:r>
            <a:endParaRPr lang="en-US" sz="2000" dirty="0"/>
          </a:p>
          <a:p>
            <a:pPr lvl="1">
              <a:buFont typeface="Arial" panose="020B0604020202020204" pitchFamily="34" charset="0"/>
              <a:buChar char="•"/>
            </a:pPr>
            <a:r>
              <a:rPr lang="en-US" sz="2400" dirty="0"/>
              <a:t>Why do we need to get personal with strangers?  Is it necessary?</a:t>
            </a:r>
            <a:endParaRPr lang="en-US" sz="2000" dirty="0"/>
          </a:p>
          <a:p>
            <a:pPr lvl="1">
              <a:buFont typeface="Arial" panose="020B0604020202020204" pitchFamily="34" charset="0"/>
              <a:buChar char="•"/>
            </a:pPr>
            <a:r>
              <a:rPr lang="en-US" sz="2400" dirty="0"/>
              <a:t>What is important/appropriate to share?</a:t>
            </a:r>
            <a:endParaRPr lang="en-US" sz="2000" dirty="0"/>
          </a:p>
          <a:p>
            <a:pPr marL="383540" lvl="2" indent="0">
              <a:buNone/>
            </a:pPr>
            <a:r>
              <a:rPr lang="en-US" sz="2400" dirty="0"/>
              <a:t>	Report facts: abilities or limitations only as it pertains </a:t>
            </a:r>
          </a:p>
          <a:p>
            <a:pPr marL="1573812" lvl="6" indent="-457200">
              <a:buAutoNum type="alphaLcParenR"/>
            </a:pPr>
            <a:r>
              <a:rPr lang="en-US" sz="2400" dirty="0"/>
              <a:t>to the essential (or marginal) skills of the job, </a:t>
            </a:r>
            <a:endParaRPr lang="en-US" sz="2400" dirty="0">
              <a:cs typeface="Calibri" panose="020F0502020204030204"/>
            </a:endParaRPr>
          </a:p>
          <a:p>
            <a:pPr marL="1573812" lvl="6" indent="-457200">
              <a:buAutoNum type="alphaLcParenR"/>
            </a:pPr>
            <a:r>
              <a:rPr lang="en-US" sz="2400" dirty="0"/>
              <a:t>to request reasonable accommodations</a:t>
            </a:r>
          </a:p>
          <a:p>
            <a:pPr marL="1116612" lvl="6" indent="0">
              <a:buNone/>
            </a:pPr>
            <a:endParaRPr lang="en-US" sz="2400" dirty="0">
              <a:cs typeface="Calibri"/>
            </a:endParaRPr>
          </a:p>
          <a:p>
            <a:pPr marL="383540" lvl="2" indent="0">
              <a:buNone/>
            </a:pPr>
            <a:r>
              <a:rPr lang="en-US" sz="2400" dirty="0"/>
              <a:t>	Report a Diagnosis- only with trusted superior or Human Resources</a:t>
            </a:r>
            <a:endParaRPr lang="en-US" sz="2400" dirty="0">
              <a:cs typeface="Calibri" panose="020F0502020204030204"/>
            </a:endParaRPr>
          </a:p>
          <a:p>
            <a:pPr lvl="2">
              <a:buFont typeface="Arial" panose="020B0604020202020204" pitchFamily="34" charset="0"/>
              <a:buChar char="•"/>
            </a:pPr>
            <a:endParaRPr lang="en-US" sz="1800" dirty="0"/>
          </a:p>
          <a:p>
            <a:pPr lvl="2">
              <a:buFont typeface="Arial" panose="020B0604020202020204" pitchFamily="34" charset="0"/>
              <a:buChar char="•"/>
            </a:pPr>
            <a:endParaRPr lang="en-US" sz="1800" dirty="0"/>
          </a:p>
          <a:p>
            <a:pPr marL="201168" lvl="1" indent="0" algn="ctr">
              <a:buNone/>
            </a:pPr>
            <a:r>
              <a:rPr lang="en-US" sz="2800" i="1" dirty="0"/>
              <a:t>Who is on my team to process this information and </a:t>
            </a:r>
          </a:p>
          <a:p>
            <a:pPr marL="201168" lvl="1" indent="0" algn="ctr">
              <a:buNone/>
            </a:pPr>
            <a:r>
              <a:rPr lang="en-US" sz="2800" i="1" dirty="0"/>
              <a:t>Help prepare my narrative?</a:t>
            </a:r>
          </a:p>
          <a:p>
            <a:pPr lvl="2">
              <a:buFont typeface="Arial" panose="020B0604020202020204" pitchFamily="34" charset="0"/>
              <a:buChar char="•"/>
            </a:pPr>
            <a:endParaRPr lang="en-US" sz="1800" dirty="0"/>
          </a:p>
        </p:txBody>
      </p:sp>
    </p:spTree>
    <p:extLst>
      <p:ext uri="{BB962C8B-B14F-4D97-AF65-F5344CB8AC3E}">
        <p14:creationId xmlns:p14="http://schemas.microsoft.com/office/powerpoint/2010/main" val="4029120293"/>
      </p:ext>
    </p:extLst>
  </p:cSld>
  <p:clrMapOvr>
    <a:masterClrMapping/>
  </p:clrMapOvr>
</p:sld>
</file>

<file path=ppt/theme/theme1.xml><?xml version="1.0" encoding="utf-8"?>
<a:theme xmlns:a="http://schemas.openxmlformats.org/drawingml/2006/main" name="Retrospect">
  <a:themeElements>
    <a:clrScheme name="Custom 4">
      <a:dk1>
        <a:sysClr val="windowText" lastClr="000000"/>
      </a:dk1>
      <a:lt1>
        <a:sysClr val="window" lastClr="FFFFFF"/>
      </a:lt1>
      <a:dk2>
        <a:srgbClr val="002060"/>
      </a:dk2>
      <a:lt2>
        <a:srgbClr val="E7E6E6"/>
      </a:lt2>
      <a:accent1>
        <a:srgbClr val="002060"/>
      </a:accent1>
      <a:accent2>
        <a:srgbClr val="FFC000"/>
      </a:accent2>
      <a:accent3>
        <a:srgbClr val="002060"/>
      </a:accent3>
      <a:accent4>
        <a:srgbClr val="FFC000"/>
      </a:accent4>
      <a:accent5>
        <a:srgbClr val="4472C4"/>
      </a:accent5>
      <a:accent6>
        <a:srgbClr val="002060"/>
      </a:accent6>
      <a:hlink>
        <a:srgbClr val="002060"/>
      </a:hlink>
      <a:folHlink>
        <a:srgbClr val="00206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6677</TotalTime>
  <Words>1334</Words>
  <Application>Microsoft Office PowerPoint</Application>
  <PresentationFormat>Widescreen</PresentationFormat>
  <Paragraphs>177</Paragraphs>
  <Slides>17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GT America</vt:lpstr>
      <vt:lpstr>inherit</vt:lpstr>
      <vt:lpstr>Retrospect</vt:lpstr>
      <vt:lpstr>Navigating Accommodations with Haas Students</vt:lpstr>
      <vt:lpstr>Agenda</vt:lpstr>
      <vt:lpstr>Today's expectations</vt:lpstr>
      <vt:lpstr>What do you hope to learn? Questions from Haas</vt:lpstr>
      <vt:lpstr>Disability defined by Americans with Disabilities Act Amendments Act (ADAAA)</vt:lpstr>
      <vt:lpstr>Essential vs. Marginal Function of the Job</vt:lpstr>
      <vt:lpstr>I can do essential functions of the job with accommodations =   I can do the job.                          EEOC: Job Applicants and the ADA</vt:lpstr>
      <vt:lpstr> Talking through real examples</vt:lpstr>
      <vt:lpstr>Disclosing a Diagnosis </vt:lpstr>
      <vt:lpstr>“…what I’ve come to realize is that the act of concealing this neurological condition and its potential to do me harm was itself creating significant challenges for me at work. Over the years, my anxiety levels increased while me confidence and engagement levels sank. “</vt:lpstr>
      <vt:lpstr>Disclosure of Diagnosis</vt:lpstr>
      <vt:lpstr>Negotiations on the job- for context</vt:lpstr>
      <vt:lpstr>Accommodations are Negotiations-  Research Phase</vt:lpstr>
      <vt:lpstr>Research Self and AskJan</vt:lpstr>
      <vt:lpstr>Preparing for the negotiation/my narrative- Lead with strengths</vt:lpstr>
      <vt:lpstr>Resources     </vt:lpstr>
      <vt:lpstr>Questions</vt:lpstr>
    </vt:vector>
  </TitlesOfParts>
  <Company>Cosumnes River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Haas Career Management Students and Accomodations have differently Abled</dc:title>
  <dc:creator>Salzman, Julie</dc:creator>
  <cp:lastModifiedBy>Julie Salzman</cp:lastModifiedBy>
  <cp:revision>263</cp:revision>
  <cp:lastPrinted>2021-05-22T00:09:43Z</cp:lastPrinted>
  <dcterms:created xsi:type="dcterms:W3CDTF">2021-05-18T21:50:03Z</dcterms:created>
  <dcterms:modified xsi:type="dcterms:W3CDTF">2024-04-09T23:59:37Z</dcterms:modified>
</cp:coreProperties>
</file>