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wMbGb4W1NXBLZqhtpW/nV7uOV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fd83c2157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8fd83c2157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8fd83c2157_0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225df239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4225df239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4225df239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225df239a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4225df239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Larger companies with International offices such as Big Tech, IB &gt; tend to sponsor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Industry that require specific knowledge tend to sponsor less: Social Impact (specific knowledge of the local community, political environment, cultural context, etc), CPG (knowledge of local market)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Industries that are composed of smaller firms and that are highly competitive also tend not to sponsor: Startups, VC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Some companies sponsor only through MBA recruiting cycle and not on regular job posting: play the student card!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5" name="Google Shape;215;g14225df239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49248d7d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Notes:  VMware will not accept international students for Corporate roles (e.g. Corporate Development, Strategy, Finance, etc.)</a:t>
            </a:r>
            <a:endParaRPr/>
          </a:p>
        </p:txBody>
      </p:sp>
      <p:sp>
        <p:nvSpPr>
          <p:cNvPr id="234" name="Google Shape;234;ge49248d7d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49248d7d7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Note: For Meta, Intuit, LinkedIn, VMware, they will accept International students for technical roles in People Analytics, Supply Chain, Product Management.</a:t>
            </a:r>
            <a:endParaRPr/>
          </a:p>
        </p:txBody>
      </p:sp>
      <p:sp>
        <p:nvSpPr>
          <p:cNvPr id="259" name="Google Shape;259;ge49248d7d7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358eca8e0_1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4358eca8e0_1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4358eca8e0_1_2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8fd83c2157_0_23"/>
          <p:cNvSpPr/>
          <p:nvPr/>
        </p:nvSpPr>
        <p:spPr>
          <a:xfrm>
            <a:off x="0" y="0"/>
            <a:ext cx="9162300" cy="515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8fd83c2157_0_23"/>
          <p:cNvSpPr/>
          <p:nvPr/>
        </p:nvSpPr>
        <p:spPr>
          <a:xfrm>
            <a:off x="1442754" y="1458948"/>
            <a:ext cx="7726800" cy="248970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DB5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8fd83c2157_0_23"/>
          <p:cNvSpPr/>
          <p:nvPr/>
        </p:nvSpPr>
        <p:spPr>
          <a:xfrm>
            <a:off x="-7146" y="1453756"/>
            <a:ext cx="1371600" cy="24897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8fd83c2157_0_23"/>
          <p:cNvSpPr txBox="1"/>
          <p:nvPr>
            <p:ph type="ctrTitle"/>
          </p:nvPr>
        </p:nvSpPr>
        <p:spPr>
          <a:xfrm>
            <a:off x="1626590" y="1597819"/>
            <a:ext cx="68316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515"/>
              </a:buClr>
              <a:buSzPts val="4400"/>
              <a:buFont typeface="Arial"/>
              <a:buNone/>
              <a:defRPr b="0" sz="4400">
                <a:solidFill>
                  <a:srgbClr val="FDB5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8fd83c2157_0_23"/>
          <p:cNvSpPr txBox="1"/>
          <p:nvPr>
            <p:ph idx="1" type="subTitle"/>
          </p:nvPr>
        </p:nvSpPr>
        <p:spPr>
          <a:xfrm>
            <a:off x="2312389" y="4035293"/>
            <a:ext cx="61458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ts val="3000"/>
              <a:buNone/>
              <a:defRPr sz="3000">
                <a:solidFill>
                  <a:srgbClr val="545454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C98"/>
              </a:buClr>
              <a:buSzPts val="2400"/>
              <a:buNone/>
              <a:defRPr>
                <a:solidFill>
                  <a:srgbClr val="888C9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98"/>
              </a:buClr>
              <a:buSzPts val="2000"/>
              <a:buNone/>
              <a:defRPr>
                <a:solidFill>
                  <a:srgbClr val="888C9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C98"/>
              </a:buClr>
              <a:buSzPts val="1800"/>
              <a:buNone/>
              <a:defRPr>
                <a:solidFill>
                  <a:srgbClr val="888C9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C98"/>
              </a:buClr>
              <a:buSzPts val="1800"/>
              <a:buNone/>
              <a:defRPr>
                <a:solidFill>
                  <a:srgbClr val="888C9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98"/>
              </a:buClr>
              <a:buSzPts val="2000"/>
              <a:buNone/>
              <a:defRPr>
                <a:solidFill>
                  <a:srgbClr val="888C9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98"/>
              </a:buClr>
              <a:buSzPts val="2000"/>
              <a:buNone/>
              <a:defRPr>
                <a:solidFill>
                  <a:srgbClr val="888C9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98"/>
              </a:buClr>
              <a:buSzPts val="2000"/>
              <a:buNone/>
              <a:defRPr>
                <a:solidFill>
                  <a:srgbClr val="888C9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98"/>
              </a:buClr>
              <a:buSzPts val="2000"/>
              <a:buNone/>
              <a:defRPr>
                <a:solidFill>
                  <a:srgbClr val="888C98"/>
                </a:solidFill>
              </a:defRPr>
            </a:lvl9pPr>
          </a:lstStyle>
          <a:p/>
        </p:txBody>
      </p:sp>
      <p:pic>
        <p:nvPicPr>
          <p:cNvPr id="25" name="Google Shape;25;g8fd83c2157_0_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429" y="757430"/>
            <a:ext cx="1700784" cy="37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fd83c2157_0_61"/>
          <p:cNvSpPr/>
          <p:nvPr/>
        </p:nvSpPr>
        <p:spPr>
          <a:xfrm>
            <a:off x="0" y="0"/>
            <a:ext cx="9162300" cy="515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8fd83c2157_0_61"/>
          <p:cNvSpPr txBox="1"/>
          <p:nvPr>
            <p:ph type="title"/>
          </p:nvPr>
        </p:nvSpPr>
        <p:spPr>
          <a:xfrm>
            <a:off x="1011276" y="1551026"/>
            <a:ext cx="6631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4572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000"/>
              <a:buFont typeface="Arial"/>
              <a:buNone/>
              <a:defRPr b="0" sz="4000" cap="none">
                <a:solidFill>
                  <a:srgbClr val="0027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8fd83c2157_0_61"/>
          <p:cNvSpPr txBox="1"/>
          <p:nvPr>
            <p:ph idx="1" type="body"/>
          </p:nvPr>
        </p:nvSpPr>
        <p:spPr>
          <a:xfrm>
            <a:off x="1011276" y="3032838"/>
            <a:ext cx="66315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2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None/>
              <a:defRPr sz="28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C98"/>
              </a:buClr>
              <a:buSzPts val="1800"/>
              <a:buNone/>
              <a:defRPr sz="1800">
                <a:solidFill>
                  <a:srgbClr val="888C9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98"/>
              </a:buClr>
              <a:buSzPts val="1600"/>
              <a:buNone/>
              <a:defRPr sz="1600">
                <a:solidFill>
                  <a:srgbClr val="888C9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9pPr>
          </a:lstStyle>
          <a:p/>
        </p:txBody>
      </p:sp>
      <p:sp>
        <p:nvSpPr>
          <p:cNvPr id="75" name="Google Shape;75;g8fd83c2157_0_61"/>
          <p:cNvSpPr/>
          <p:nvPr/>
        </p:nvSpPr>
        <p:spPr>
          <a:xfrm>
            <a:off x="0" y="2679592"/>
            <a:ext cx="932700" cy="2460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8fd83c2157_0_61"/>
          <p:cNvSpPr/>
          <p:nvPr/>
        </p:nvSpPr>
        <p:spPr>
          <a:xfrm>
            <a:off x="977743" y="2679592"/>
            <a:ext cx="6720900" cy="24600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8fd83c2157_0_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23121" y="4503545"/>
            <a:ext cx="1034578" cy="22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fd83c2157_0_68"/>
          <p:cNvSpPr/>
          <p:nvPr/>
        </p:nvSpPr>
        <p:spPr>
          <a:xfrm>
            <a:off x="0" y="0"/>
            <a:ext cx="9162300" cy="515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8fd83c2157_0_68"/>
          <p:cNvSpPr txBox="1"/>
          <p:nvPr>
            <p:ph type="title"/>
          </p:nvPr>
        </p:nvSpPr>
        <p:spPr>
          <a:xfrm>
            <a:off x="1011274" y="998485"/>
            <a:ext cx="6631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4572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000"/>
              <a:buFont typeface="Arial"/>
              <a:buNone/>
              <a:defRPr b="0" sz="4000" cap="none">
                <a:solidFill>
                  <a:srgbClr val="0027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8fd83c2157_0_68"/>
          <p:cNvSpPr txBox="1"/>
          <p:nvPr>
            <p:ph idx="1" type="body"/>
          </p:nvPr>
        </p:nvSpPr>
        <p:spPr>
          <a:xfrm>
            <a:off x="1011274" y="2481413"/>
            <a:ext cx="66315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2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None/>
              <a:defRPr sz="28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C98"/>
              </a:buClr>
              <a:buSzPts val="1800"/>
              <a:buNone/>
              <a:defRPr sz="1800">
                <a:solidFill>
                  <a:srgbClr val="888C9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98"/>
              </a:buClr>
              <a:buSzPts val="1600"/>
              <a:buNone/>
              <a:defRPr sz="1600">
                <a:solidFill>
                  <a:srgbClr val="888C9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C98"/>
              </a:buClr>
              <a:buSzPts val="1400"/>
              <a:buNone/>
              <a:defRPr sz="1400">
                <a:solidFill>
                  <a:srgbClr val="888C98"/>
                </a:solidFill>
              </a:defRPr>
            </a:lvl9pPr>
          </a:lstStyle>
          <a:p/>
        </p:txBody>
      </p:sp>
      <p:sp>
        <p:nvSpPr>
          <p:cNvPr id="82" name="Google Shape;82;g8fd83c2157_0_68"/>
          <p:cNvSpPr/>
          <p:nvPr/>
        </p:nvSpPr>
        <p:spPr>
          <a:xfrm>
            <a:off x="-2" y="2128655"/>
            <a:ext cx="932700" cy="2460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8fd83c2157_0_68"/>
          <p:cNvSpPr/>
          <p:nvPr/>
        </p:nvSpPr>
        <p:spPr>
          <a:xfrm>
            <a:off x="977741" y="2128655"/>
            <a:ext cx="6720900" cy="24600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8fd83c2157_0_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23121" y="4503545"/>
            <a:ext cx="1034578" cy="22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d83c2157_0_75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8fd83c2157_0_75"/>
          <p:cNvSpPr txBox="1"/>
          <p:nvPr>
            <p:ph idx="1" type="body"/>
          </p:nvPr>
        </p:nvSpPr>
        <p:spPr>
          <a:xfrm>
            <a:off x="457200" y="1124956"/>
            <a:ext cx="40386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Char char="•"/>
              <a:defRPr sz="2400">
                <a:solidFill>
                  <a:srgbClr val="545454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–"/>
              <a:defRPr sz="2000">
                <a:solidFill>
                  <a:srgbClr val="545454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•"/>
              <a:defRPr sz="1800">
                <a:solidFill>
                  <a:srgbClr val="545454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Char char="–"/>
              <a:defRPr sz="1600">
                <a:solidFill>
                  <a:srgbClr val="545454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Char char="»"/>
              <a:defRPr sz="1600">
                <a:solidFill>
                  <a:srgbClr val="545454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8" name="Google Shape;88;g8fd83c2157_0_75"/>
          <p:cNvSpPr txBox="1"/>
          <p:nvPr>
            <p:ph idx="2" type="body"/>
          </p:nvPr>
        </p:nvSpPr>
        <p:spPr>
          <a:xfrm>
            <a:off x="4648200" y="1124956"/>
            <a:ext cx="40386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Char char="•"/>
              <a:defRPr sz="2400">
                <a:solidFill>
                  <a:srgbClr val="545454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–"/>
              <a:defRPr sz="2000">
                <a:solidFill>
                  <a:srgbClr val="545454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•"/>
              <a:defRPr sz="1800">
                <a:solidFill>
                  <a:srgbClr val="545454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Char char="–"/>
              <a:defRPr sz="1600">
                <a:solidFill>
                  <a:srgbClr val="545454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Char char="»"/>
              <a:defRPr sz="1600">
                <a:solidFill>
                  <a:srgbClr val="545454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9" name="Google Shape;89;g8fd83c2157_0_75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8fd83c2157_0_75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8fd83c2157_0_75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fd83c2157_0_82"/>
          <p:cNvSpPr txBox="1"/>
          <p:nvPr>
            <p:ph type="title"/>
          </p:nvPr>
        </p:nvSpPr>
        <p:spPr>
          <a:xfrm>
            <a:off x="988935" y="3500190"/>
            <a:ext cx="71901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000"/>
              <a:buFont typeface="Arial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8fd83c2157_0_82"/>
          <p:cNvSpPr/>
          <p:nvPr>
            <p:ph idx="2" type="pic"/>
          </p:nvPr>
        </p:nvSpPr>
        <p:spPr>
          <a:xfrm>
            <a:off x="988935" y="410610"/>
            <a:ext cx="7190100" cy="30333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8fd83c2157_0_82"/>
          <p:cNvSpPr txBox="1"/>
          <p:nvPr>
            <p:ph idx="1" type="body"/>
          </p:nvPr>
        </p:nvSpPr>
        <p:spPr>
          <a:xfrm>
            <a:off x="988935" y="3925243"/>
            <a:ext cx="7190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45454"/>
              </a:buClr>
              <a:buSzPts val="2600"/>
              <a:buNone/>
              <a:defRPr sz="26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454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45454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45454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45454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g8fd83c2157_0_82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8fd83c2157_0_82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8fd83c2157_0_82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fd83c2157_0_8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8fd83c2157_0_8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8fd83c2157_0_8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g8fd83c2157_0_89"/>
          <p:cNvSpPr txBox="1"/>
          <p:nvPr>
            <p:ph type="title"/>
          </p:nvPr>
        </p:nvSpPr>
        <p:spPr>
          <a:xfrm>
            <a:off x="965775" y="3052275"/>
            <a:ext cx="40155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60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8fd83c2157_0_89"/>
          <p:cNvSpPr txBox="1"/>
          <p:nvPr>
            <p:ph idx="1" type="subTitle"/>
          </p:nvPr>
        </p:nvSpPr>
        <p:spPr>
          <a:xfrm>
            <a:off x="720825" y="3939375"/>
            <a:ext cx="42321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1">
  <p:cSld name="PICTURE_WITH_CAPTION_TEXT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4358eca8e0_1_202"/>
          <p:cNvSpPr txBox="1"/>
          <p:nvPr>
            <p:ph type="title"/>
          </p:nvPr>
        </p:nvSpPr>
        <p:spPr>
          <a:xfrm>
            <a:off x="988935" y="3500190"/>
            <a:ext cx="71901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000"/>
              <a:buFont typeface="Arial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4358eca8e0_1_202"/>
          <p:cNvSpPr/>
          <p:nvPr>
            <p:ph idx="2" type="pic"/>
          </p:nvPr>
        </p:nvSpPr>
        <p:spPr>
          <a:xfrm>
            <a:off x="988935" y="410610"/>
            <a:ext cx="7190100" cy="30333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g14358eca8e0_1_202"/>
          <p:cNvSpPr txBox="1"/>
          <p:nvPr>
            <p:ph idx="1" type="body"/>
          </p:nvPr>
        </p:nvSpPr>
        <p:spPr>
          <a:xfrm>
            <a:off x="988935" y="3925243"/>
            <a:ext cx="7190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45454"/>
              </a:buClr>
              <a:buSzPts val="2600"/>
              <a:buNone/>
              <a:defRPr sz="26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454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45454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45454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45454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" name="Google Shape;30;g14358eca8e0_1_202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14358eca8e0_1_202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4358eca8e0_1_202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8fd83c2157_0_55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8fd83c2157_0_55"/>
          <p:cNvSpPr txBox="1"/>
          <p:nvPr>
            <p:ph idx="1" type="body"/>
          </p:nvPr>
        </p:nvSpPr>
        <p:spPr>
          <a:xfrm>
            <a:off x="457200" y="1127916"/>
            <a:ext cx="82296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Char char="•"/>
              <a:defRPr>
                <a:solidFill>
                  <a:srgbClr val="545454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Char char="–"/>
              <a:defRPr>
                <a:solidFill>
                  <a:srgbClr val="545454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•"/>
              <a:defRPr>
                <a:solidFill>
                  <a:srgbClr val="545454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>
                <a:solidFill>
                  <a:srgbClr val="545454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»"/>
              <a:defRPr>
                <a:solidFill>
                  <a:srgbClr val="545454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g8fd83c2157_0_55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8fd83c2157_0_55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8fd83c2157_0_55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fd83c2157_0_46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8fd83c2157_0_46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8fd83c2157_0_46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8fd83c2157_0_46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2">
  <p:cSld name="PICTURE_WITH_CAPTION_TEXT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4358eca8e0_1_511"/>
          <p:cNvSpPr txBox="1"/>
          <p:nvPr>
            <p:ph type="title"/>
          </p:nvPr>
        </p:nvSpPr>
        <p:spPr>
          <a:xfrm>
            <a:off x="988935" y="3500190"/>
            <a:ext cx="71901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000"/>
              <a:buFont typeface="Arial"/>
              <a:buNone/>
              <a:defRPr b="0"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14358eca8e0_1_511"/>
          <p:cNvSpPr/>
          <p:nvPr>
            <p:ph idx="2" type="pic"/>
          </p:nvPr>
        </p:nvSpPr>
        <p:spPr>
          <a:xfrm>
            <a:off x="988935" y="410610"/>
            <a:ext cx="7190100" cy="30333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g14358eca8e0_1_511"/>
          <p:cNvSpPr txBox="1"/>
          <p:nvPr>
            <p:ph idx="1" type="body"/>
          </p:nvPr>
        </p:nvSpPr>
        <p:spPr>
          <a:xfrm>
            <a:off x="988935" y="3925243"/>
            <a:ext cx="7190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545454"/>
              </a:buClr>
              <a:buSzPts val="2600"/>
              <a:buNone/>
              <a:defRPr sz="26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45454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45454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45454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45454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8" name="Google Shape;48;g14358eca8e0_1_511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14358eca8e0_1_511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14358eca8e0_1_511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8fd83c2157_0_42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8fd83c2157_0_42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8fd83c2157_0_42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fd83c2157_0_30"/>
          <p:cNvSpPr txBox="1"/>
          <p:nvPr>
            <p:ph idx="1" type="body"/>
          </p:nvPr>
        </p:nvSpPr>
        <p:spPr>
          <a:xfrm>
            <a:off x="685800" y="1078263"/>
            <a:ext cx="7772400" cy="3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g8fd83c2157_0_30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fd83c2157_0_33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8fd83c2157_0_3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None/>
              <a:defRPr b="1" sz="20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g8fd83c2157_0_33"/>
          <p:cNvSpPr txBox="1"/>
          <p:nvPr>
            <p:ph idx="2" type="body"/>
          </p:nvPr>
        </p:nvSpPr>
        <p:spPr>
          <a:xfrm>
            <a:off x="457200" y="1631156"/>
            <a:ext cx="4040100" cy="27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•"/>
              <a:defRPr sz="2000">
                <a:solidFill>
                  <a:srgbClr val="545454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 sz="1800">
                <a:solidFill>
                  <a:srgbClr val="545454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Char char="•"/>
              <a:defRPr sz="1600">
                <a:solidFill>
                  <a:srgbClr val="545454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454"/>
              </a:buClr>
              <a:buSzPts val="1400"/>
              <a:buChar char="–"/>
              <a:defRPr sz="1400">
                <a:solidFill>
                  <a:srgbClr val="545454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454"/>
              </a:buClr>
              <a:buSzPts val="1400"/>
              <a:buChar char="»"/>
              <a:defRPr sz="1400">
                <a:solidFill>
                  <a:srgbClr val="545454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g8fd83c2157_0_3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None/>
              <a:defRPr b="1" sz="2000">
                <a:solidFill>
                  <a:srgbClr val="54545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g8fd83c2157_0_33"/>
          <p:cNvSpPr txBox="1"/>
          <p:nvPr>
            <p:ph idx="4" type="body"/>
          </p:nvPr>
        </p:nvSpPr>
        <p:spPr>
          <a:xfrm>
            <a:off x="4645025" y="1631156"/>
            <a:ext cx="4041900" cy="27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•"/>
              <a:defRPr sz="2000">
                <a:solidFill>
                  <a:srgbClr val="545454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 sz="1800">
                <a:solidFill>
                  <a:srgbClr val="545454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45454"/>
              </a:buClr>
              <a:buSzPts val="1600"/>
              <a:buChar char="•"/>
              <a:defRPr sz="1600">
                <a:solidFill>
                  <a:srgbClr val="545454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454"/>
              </a:buClr>
              <a:buSzPts val="1400"/>
              <a:buChar char="–"/>
              <a:defRPr sz="1400">
                <a:solidFill>
                  <a:srgbClr val="545454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45454"/>
              </a:buClr>
              <a:buSzPts val="1400"/>
              <a:buChar char="»"/>
              <a:defRPr sz="1400">
                <a:solidFill>
                  <a:srgbClr val="545454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g8fd83c2157_0_33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8fd83c2157_0_33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8fd83c2157_0_33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fd83c2157_0_51"/>
          <p:cNvSpPr txBox="1"/>
          <p:nvPr>
            <p:ph idx="1" type="body"/>
          </p:nvPr>
        </p:nvSpPr>
        <p:spPr>
          <a:xfrm>
            <a:off x="685800" y="990600"/>
            <a:ext cx="381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g8fd83c2157_0_51"/>
          <p:cNvSpPr txBox="1"/>
          <p:nvPr>
            <p:ph idx="2" type="body"/>
          </p:nvPr>
        </p:nvSpPr>
        <p:spPr>
          <a:xfrm>
            <a:off x="4648200" y="990600"/>
            <a:ext cx="381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g8fd83c2157_0_51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fd83c2157_0_13"/>
          <p:cNvSpPr/>
          <p:nvPr/>
        </p:nvSpPr>
        <p:spPr>
          <a:xfrm>
            <a:off x="-7789" y="4461530"/>
            <a:ext cx="969300" cy="5763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8fd83c2157_0_13"/>
          <p:cNvSpPr/>
          <p:nvPr/>
        </p:nvSpPr>
        <p:spPr>
          <a:xfrm>
            <a:off x="1005840" y="4461530"/>
            <a:ext cx="8138100" cy="57630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8fd83c2157_0_13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8fd83c2157_0_13"/>
          <p:cNvSpPr txBox="1"/>
          <p:nvPr>
            <p:ph idx="1" type="body"/>
          </p:nvPr>
        </p:nvSpPr>
        <p:spPr>
          <a:xfrm>
            <a:off x="457200" y="1127916"/>
            <a:ext cx="82296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45454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8fd83c2157_0_13"/>
          <p:cNvSpPr txBox="1"/>
          <p:nvPr>
            <p:ph idx="11" type="ftr"/>
          </p:nvPr>
        </p:nvSpPr>
        <p:spPr>
          <a:xfrm>
            <a:off x="1192508" y="4603368"/>
            <a:ext cx="327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8fd83c2157_0_13"/>
          <p:cNvSpPr txBox="1"/>
          <p:nvPr>
            <p:ph idx="10" type="dt"/>
          </p:nvPr>
        </p:nvSpPr>
        <p:spPr>
          <a:xfrm>
            <a:off x="4467554" y="4603368"/>
            <a:ext cx="127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8fd83c2157_0_13"/>
          <p:cNvSpPr txBox="1"/>
          <p:nvPr>
            <p:ph idx="12" type="sldNum"/>
          </p:nvPr>
        </p:nvSpPr>
        <p:spPr>
          <a:xfrm>
            <a:off x="135792" y="4604014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8fd83c2157_0_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46849" y="4603368"/>
            <a:ext cx="1034972" cy="2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8fd83c2157_0_13"/>
          <p:cNvSpPr txBox="1"/>
          <p:nvPr/>
        </p:nvSpPr>
        <p:spPr>
          <a:xfrm>
            <a:off x="8458200" y="4785122"/>
            <a:ext cx="689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92949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929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spreadsheets/d/1yOmzMLN97nLwwfHfaWf3O1IMeUrFBJSwSQR5PbpmAIw/edit#gid=0" TargetMode="External"/><Relationship Id="rId4" Type="http://schemas.openxmlformats.org/officeDocument/2006/relationships/image" Target="../media/image57.jp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58.png"/><Relationship Id="rId11" Type="http://schemas.openxmlformats.org/officeDocument/2006/relationships/image" Target="../media/image50.jpg"/><Relationship Id="rId10" Type="http://schemas.openxmlformats.org/officeDocument/2006/relationships/image" Target="../media/image56.png"/><Relationship Id="rId13" Type="http://schemas.openxmlformats.org/officeDocument/2006/relationships/image" Target="../media/image46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24.jpg"/><Relationship Id="rId9" Type="http://schemas.openxmlformats.org/officeDocument/2006/relationships/image" Target="../media/image19.png"/><Relationship Id="rId15" Type="http://schemas.openxmlformats.org/officeDocument/2006/relationships/image" Target="../media/image12.png"/><Relationship Id="rId14" Type="http://schemas.openxmlformats.org/officeDocument/2006/relationships/image" Target="../media/image44.png"/><Relationship Id="rId17" Type="http://schemas.openxmlformats.org/officeDocument/2006/relationships/image" Target="../media/image47.png"/><Relationship Id="rId16" Type="http://schemas.openxmlformats.org/officeDocument/2006/relationships/image" Target="../media/image7.png"/><Relationship Id="rId5" Type="http://schemas.openxmlformats.org/officeDocument/2006/relationships/image" Target="../media/image13.jpg"/><Relationship Id="rId19" Type="http://schemas.openxmlformats.org/officeDocument/2006/relationships/image" Target="../media/image37.png"/><Relationship Id="rId6" Type="http://schemas.openxmlformats.org/officeDocument/2006/relationships/image" Target="../media/image45.jpg"/><Relationship Id="rId18" Type="http://schemas.openxmlformats.org/officeDocument/2006/relationships/image" Target="../media/image48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13" Type="http://schemas.openxmlformats.org/officeDocument/2006/relationships/image" Target="../media/image54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9" Type="http://schemas.openxmlformats.org/officeDocument/2006/relationships/image" Target="../media/image59.png"/><Relationship Id="rId15" Type="http://schemas.openxmlformats.org/officeDocument/2006/relationships/image" Target="../media/image55.png"/><Relationship Id="rId14" Type="http://schemas.openxmlformats.org/officeDocument/2006/relationships/image" Target="../media/image51.png"/><Relationship Id="rId16" Type="http://schemas.openxmlformats.org/officeDocument/2006/relationships/image" Target="../media/image52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Relationship Id="rId8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JQ-k-GfJBC6M3gGChozrb2SQf89tOLfoa4DbEMRD-qQ/edit#gid=354870006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12.png"/><Relationship Id="rId8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7.png"/><Relationship Id="rId13" Type="http://schemas.openxmlformats.org/officeDocument/2006/relationships/image" Target="../media/image27.pn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spreadsheets/d/12ArLdhgDXffJMvSTQzQ19tbobDWlJcc6ZG-4iZqBILQ/edit#gid=756978983" TargetMode="External"/><Relationship Id="rId9" Type="http://schemas.openxmlformats.org/officeDocument/2006/relationships/image" Target="../media/image28.png"/><Relationship Id="rId15" Type="http://schemas.openxmlformats.org/officeDocument/2006/relationships/image" Target="../media/image19.png"/><Relationship Id="rId14" Type="http://schemas.openxmlformats.org/officeDocument/2006/relationships/image" Target="../media/image25.png"/><Relationship Id="rId16" Type="http://schemas.openxmlformats.org/officeDocument/2006/relationships/image" Target="../media/image38.png"/><Relationship Id="rId5" Type="http://schemas.openxmlformats.org/officeDocument/2006/relationships/image" Target="../media/image6.png"/><Relationship Id="rId6" Type="http://schemas.openxmlformats.org/officeDocument/2006/relationships/image" Target="../media/image33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fd83c2157_0_101"/>
          <p:cNvSpPr txBox="1"/>
          <p:nvPr>
            <p:ph type="ctrTitle"/>
          </p:nvPr>
        </p:nvSpPr>
        <p:spPr>
          <a:xfrm>
            <a:off x="1626590" y="1597819"/>
            <a:ext cx="68316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3600">
                <a:solidFill>
                  <a:srgbClr val="FDB515"/>
                </a:solidFill>
                <a:latin typeface="Arial"/>
                <a:ea typeface="Arial"/>
                <a:cs typeface="Arial"/>
                <a:sym typeface="Arial"/>
              </a:rPr>
              <a:t>International Student Guide</a:t>
            </a:r>
            <a:endParaRPr b="1" sz="3600">
              <a:solidFill>
                <a:srgbClr val="FDB5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11" name="Google Shape;111;g8fd83c2157_0_101"/>
          <p:cNvSpPr txBox="1"/>
          <p:nvPr>
            <p:ph idx="1" type="subTitle"/>
          </p:nvPr>
        </p:nvSpPr>
        <p:spPr>
          <a:xfrm>
            <a:off x="2312389" y="4035293"/>
            <a:ext cx="61458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August 2022</a:t>
            </a:r>
            <a:endParaRPr/>
          </a:p>
        </p:txBody>
      </p:sp>
      <p:sp>
        <p:nvSpPr>
          <p:cNvPr id="112" name="Google Shape;112;g8fd83c2157_0_101"/>
          <p:cNvSpPr txBox="1"/>
          <p:nvPr/>
        </p:nvSpPr>
        <p:spPr>
          <a:xfrm>
            <a:off x="3285050" y="2603025"/>
            <a:ext cx="444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</a:rPr>
              <a:t>Data &amp; Trends Report</a:t>
            </a:r>
            <a:endParaRPr b="1"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130961" y="234499"/>
            <a:ext cx="916502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Arial"/>
              <a:buNone/>
            </a:pPr>
            <a:r>
              <a:rPr b="1" i="0" lang="en-US" sz="24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What opportunities are open to International students? </a:t>
            </a:r>
            <a:endParaRPr b="1" i="0" sz="24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30942" y="3995822"/>
            <a:ext cx="509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Want to know more about these opportunities?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801" y="3817625"/>
            <a:ext cx="532700" cy="5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975" y="1448599"/>
            <a:ext cx="486727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3892" y="1148100"/>
            <a:ext cx="4188008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225df239a_0_2"/>
          <p:cNvSpPr txBox="1"/>
          <p:nvPr/>
        </p:nvSpPr>
        <p:spPr>
          <a:xfrm>
            <a:off x="350300" y="879975"/>
            <a:ext cx="8596500" cy="25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Supply and Demand factor for each function/role</a:t>
            </a:r>
            <a:endParaRPr b="0" i="0" sz="18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The need to satisfy local industry/customer knowledge or meet government security clearance.</a:t>
            </a:r>
            <a:endParaRPr b="0" i="0" sz="18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Increased risk due to the limited H1B slots and the lottery process </a:t>
            </a:r>
            <a:endParaRPr b="0" i="0" sz="15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Lack of knowledge around the H1B process : especially for mid-smaller size companies</a:t>
            </a:r>
            <a:endParaRPr b="0" i="0" sz="15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Concerns around long term commitment</a:t>
            </a:r>
            <a:endParaRPr b="1" i="0" sz="15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4225df239a_0_2"/>
          <p:cNvSpPr txBox="1"/>
          <p:nvPr>
            <p:ph type="title"/>
          </p:nvPr>
        </p:nvSpPr>
        <p:spPr>
          <a:xfrm>
            <a:off x="628650" y="152248"/>
            <a:ext cx="78867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Why Don’t More Companies Sponsor? </a:t>
            </a:r>
            <a:endParaRPr sz="4000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225df239a_0_8"/>
          <p:cNvSpPr txBox="1"/>
          <p:nvPr>
            <p:ph type="title"/>
          </p:nvPr>
        </p:nvSpPr>
        <p:spPr>
          <a:xfrm>
            <a:off x="457200" y="29272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Which Industry tend to Sponsor? </a:t>
            </a:r>
            <a:endParaRPr/>
          </a:p>
        </p:txBody>
      </p:sp>
      <p:sp>
        <p:nvSpPr>
          <p:cNvPr id="218" name="Google Shape;218;g14225df239a_0_8"/>
          <p:cNvSpPr/>
          <p:nvPr/>
        </p:nvSpPr>
        <p:spPr>
          <a:xfrm>
            <a:off x="767400" y="1613175"/>
            <a:ext cx="7361700" cy="323700"/>
          </a:xfrm>
          <a:prstGeom prst="left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699D4"/>
              </a:gs>
              <a:gs pos="100000">
                <a:srgbClr val="375891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4225df239a_0_8"/>
          <p:cNvSpPr txBox="1"/>
          <p:nvPr/>
        </p:nvSpPr>
        <p:spPr>
          <a:xfrm>
            <a:off x="934850" y="1374838"/>
            <a:ext cx="1408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Tend </a:t>
            </a:r>
            <a:r>
              <a:rPr b="0" i="0" lang="en-US" sz="16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to sponsor </a:t>
            </a:r>
            <a:endParaRPr b="0" i="0" sz="16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" name="Google Shape;220;g14225df239a_0_8"/>
          <p:cNvSpPr txBox="1"/>
          <p:nvPr/>
        </p:nvSpPr>
        <p:spPr>
          <a:xfrm>
            <a:off x="6303575" y="1374850"/>
            <a:ext cx="20589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Tend </a:t>
            </a:r>
            <a:r>
              <a:rPr b="0" i="0" lang="en-US" sz="16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not</a:t>
            </a:r>
            <a:r>
              <a:rPr b="1" i="1" lang="en-US" sz="16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0" i="0" lang="en-US" sz="16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to sponsor </a:t>
            </a:r>
            <a:endParaRPr b="0" i="0" sz="16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g14225df239a_0_8"/>
          <p:cNvSpPr txBox="1"/>
          <p:nvPr/>
        </p:nvSpPr>
        <p:spPr>
          <a:xfrm>
            <a:off x="983725" y="2409888"/>
            <a:ext cx="14088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Big Tech</a:t>
            </a:r>
            <a:endParaRPr b="0" i="0" sz="14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2" name="Google Shape;222;g14225df239a_0_8"/>
          <p:cNvSpPr txBox="1"/>
          <p:nvPr/>
        </p:nvSpPr>
        <p:spPr>
          <a:xfrm>
            <a:off x="882875" y="2904550"/>
            <a:ext cx="16662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Larger International Investment Banks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4225df239a_0_8"/>
          <p:cNvSpPr txBox="1"/>
          <p:nvPr/>
        </p:nvSpPr>
        <p:spPr>
          <a:xfrm>
            <a:off x="5807075" y="2349575"/>
            <a:ext cx="22899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Public markets investment funds, PE and VC firms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4225df239a_0_8"/>
          <p:cNvSpPr txBox="1"/>
          <p:nvPr/>
        </p:nvSpPr>
        <p:spPr>
          <a:xfrm>
            <a:off x="4164550" y="2349575"/>
            <a:ext cx="22899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Social Impact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4225df239a_0_8"/>
          <p:cNvSpPr txBox="1"/>
          <p:nvPr/>
        </p:nvSpPr>
        <p:spPr>
          <a:xfrm>
            <a:off x="2954850" y="2649975"/>
            <a:ext cx="22899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Consulting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4225df239a_0_8"/>
          <p:cNvSpPr txBox="1"/>
          <p:nvPr/>
        </p:nvSpPr>
        <p:spPr>
          <a:xfrm>
            <a:off x="3577050" y="3269275"/>
            <a:ext cx="22899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Startups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4225df239a_0_8"/>
          <p:cNvSpPr txBox="1"/>
          <p:nvPr/>
        </p:nvSpPr>
        <p:spPr>
          <a:xfrm>
            <a:off x="7557550" y="3126375"/>
            <a:ext cx="7110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CPG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4225df239a_0_8"/>
          <p:cNvSpPr txBox="1"/>
          <p:nvPr/>
        </p:nvSpPr>
        <p:spPr>
          <a:xfrm>
            <a:off x="1137000" y="3990250"/>
            <a:ext cx="68700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Changes by company and sometimes by role!</a:t>
            </a:r>
            <a:endParaRPr b="0" i="1" sz="1200" u="none" cap="none" strike="noStrike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g14225df239a_0_8"/>
          <p:cNvSpPr/>
          <p:nvPr/>
        </p:nvSpPr>
        <p:spPr>
          <a:xfrm>
            <a:off x="541325" y="1268050"/>
            <a:ext cx="8127600" cy="2722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4225df239a_0_8"/>
          <p:cNvSpPr txBox="1"/>
          <p:nvPr/>
        </p:nvSpPr>
        <p:spPr>
          <a:xfrm>
            <a:off x="4405450" y="2942350"/>
            <a:ext cx="22899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Energy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4225df239a_0_8"/>
          <p:cNvSpPr txBox="1"/>
          <p:nvPr/>
        </p:nvSpPr>
        <p:spPr>
          <a:xfrm>
            <a:off x="5927075" y="3343025"/>
            <a:ext cx="22899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49248d7d7_1_0"/>
          <p:cNvSpPr txBox="1"/>
          <p:nvPr/>
        </p:nvSpPr>
        <p:spPr>
          <a:xfrm>
            <a:off x="322925" y="135206"/>
            <a:ext cx="8808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rgbClr val="00274C"/>
                </a:solidFill>
                <a:latin typeface="Oswald"/>
                <a:ea typeface="Oswald"/>
                <a:cs typeface="Oswald"/>
                <a:sym typeface="Oswald"/>
              </a:rPr>
              <a:t>Sample employers who </a:t>
            </a:r>
            <a:r>
              <a:rPr b="0" i="1" lang="en-US" sz="4000" u="none" cap="none" strike="noStrike">
                <a:solidFill>
                  <a:srgbClr val="00274C"/>
                </a:solidFill>
                <a:latin typeface="Oswald"/>
                <a:ea typeface="Oswald"/>
                <a:cs typeface="Oswald"/>
                <a:sym typeface="Oswald"/>
              </a:rPr>
              <a:t>tend </a:t>
            </a:r>
            <a:r>
              <a:rPr b="0" i="0" lang="en-US" sz="4000" u="none" cap="none" strike="noStrike">
                <a:solidFill>
                  <a:srgbClr val="00274C"/>
                </a:solidFill>
                <a:latin typeface="Oswald"/>
                <a:ea typeface="Oswald"/>
                <a:cs typeface="Oswald"/>
                <a:sym typeface="Oswald"/>
              </a:rPr>
              <a:t>to sponsor</a:t>
            </a:r>
            <a:endParaRPr b="0" i="0" sz="4000" u="none" cap="none" strike="noStrike">
              <a:solidFill>
                <a:srgbClr val="00274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7" name="Google Shape;237;ge49248d7d7_1_0"/>
          <p:cNvPicPr preferRelativeResize="0"/>
          <p:nvPr/>
        </p:nvPicPr>
        <p:blipFill rotWithShape="1">
          <a:blip r:embed="rId3">
            <a:alphaModFix/>
          </a:blip>
          <a:srcRect b="21468" l="-80" r="80" t="19772"/>
          <a:stretch/>
        </p:blipFill>
        <p:spPr>
          <a:xfrm>
            <a:off x="6385538" y="1661522"/>
            <a:ext cx="2321100" cy="7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e49248d7d7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0723" y="2808561"/>
            <a:ext cx="1241400" cy="3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e49248d7d7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7525" y="890025"/>
            <a:ext cx="1579800" cy="8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e49248d7d7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1013" y="933000"/>
            <a:ext cx="1441200" cy="7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e49248d7d7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6825" y="833428"/>
            <a:ext cx="1319157" cy="98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e49248d7d7_1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11412" y="2560163"/>
            <a:ext cx="844405" cy="8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e49248d7d7_1_0"/>
          <p:cNvPicPr preferRelativeResize="0"/>
          <p:nvPr/>
        </p:nvPicPr>
        <p:blipFill rotWithShape="1">
          <a:blip r:embed="rId9">
            <a:alphaModFix/>
          </a:blip>
          <a:srcRect b="16485" l="0" r="0" t="0"/>
          <a:stretch/>
        </p:blipFill>
        <p:spPr>
          <a:xfrm>
            <a:off x="253550" y="1004644"/>
            <a:ext cx="1907924" cy="61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e49248d7d7_1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63547" y="1906032"/>
            <a:ext cx="825850" cy="51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e49248d7d7_1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3550" y="1878122"/>
            <a:ext cx="1664123" cy="78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e49248d7d7_1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225625" y="1668403"/>
            <a:ext cx="1758874" cy="98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e49248d7d7_1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425" y="2654531"/>
            <a:ext cx="1907926" cy="75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e49248d7d7_1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81675" y="2503022"/>
            <a:ext cx="1430945" cy="75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e49248d7d7_1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8100" y="3658069"/>
            <a:ext cx="2218825" cy="61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e49248d7d7_1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369300" y="3196884"/>
            <a:ext cx="2082432" cy="6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e49248d7d7_1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373738" y="3509944"/>
            <a:ext cx="1579848" cy="7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e49248d7d7_1_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127737" y="2767894"/>
            <a:ext cx="619387" cy="42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e49248d7d7_1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211400" y="3349130"/>
            <a:ext cx="1907925" cy="98275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e49248d7d7_1_0"/>
          <p:cNvSpPr txBox="1"/>
          <p:nvPr/>
        </p:nvSpPr>
        <p:spPr>
          <a:xfrm>
            <a:off x="1058825" y="4679250"/>
            <a:ext cx="73368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e49248d7d7_1_0"/>
          <p:cNvSpPr txBox="1"/>
          <p:nvPr/>
        </p:nvSpPr>
        <p:spPr>
          <a:xfrm>
            <a:off x="1015650" y="4440475"/>
            <a:ext cx="6195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US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Subject to change by company.  Companies may also only sponsor by specific job function. </a:t>
            </a:r>
            <a:endParaRPr b="1" i="1" sz="1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e49248d7d7_1_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054850" y="3688137"/>
            <a:ext cx="2012766" cy="705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49248d7d7_1_24"/>
          <p:cNvSpPr txBox="1"/>
          <p:nvPr/>
        </p:nvSpPr>
        <p:spPr>
          <a:xfrm>
            <a:off x="81475" y="353244"/>
            <a:ext cx="91440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4000" u="none" cap="none" strike="noStrike">
                <a:solidFill>
                  <a:srgbClr val="00274C"/>
                </a:solidFill>
                <a:latin typeface="Oswald"/>
                <a:ea typeface="Oswald"/>
                <a:cs typeface="Oswald"/>
                <a:sym typeface="Oswald"/>
              </a:rPr>
              <a:t>Sample employers who tend NOT to sponsor </a:t>
            </a:r>
            <a:endParaRPr b="1" i="0" sz="18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e49248d7d7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650" y="2858450"/>
            <a:ext cx="1799100" cy="7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e49248d7d7_1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150" y="936850"/>
            <a:ext cx="1173529" cy="70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e49248d7d7_1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8600" y="784747"/>
            <a:ext cx="1547118" cy="78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e49248d7d7_1_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3700" y="1967000"/>
            <a:ext cx="1653400" cy="70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e49248d7d7_1_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31663" y="1733977"/>
            <a:ext cx="1547119" cy="86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e49248d7d7_1_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79825" y="784728"/>
            <a:ext cx="17145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e49248d7d7_1_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4075" y="2410956"/>
            <a:ext cx="1389019" cy="78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e49248d7d7_1_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06963" y="2629850"/>
            <a:ext cx="1817475" cy="91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e49248d7d7_1_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61588" y="1733975"/>
            <a:ext cx="1540125" cy="69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e49248d7d7_1_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84570" y="2477450"/>
            <a:ext cx="1490484" cy="9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e49248d7d7_1_24"/>
          <p:cNvSpPr txBox="1"/>
          <p:nvPr/>
        </p:nvSpPr>
        <p:spPr>
          <a:xfrm>
            <a:off x="1051925" y="4405950"/>
            <a:ext cx="58689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3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Subject to change by company.  Companies (Meta, LinkedIn, Intuit) may sponsor by specific job function.  </a:t>
            </a:r>
            <a:endParaRPr b="0" i="1" sz="900" u="sng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e49248d7d7_1_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95200" y="3533928"/>
            <a:ext cx="1852025" cy="69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e49248d7d7_1_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29000" y="3573339"/>
            <a:ext cx="2286000" cy="61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e49248d7d7_1_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02675" y="3377937"/>
            <a:ext cx="1173525" cy="10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e49248d7d7_1_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86700" y="860795"/>
            <a:ext cx="1994418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358eca8e0_1_209"/>
          <p:cNvSpPr txBox="1"/>
          <p:nvPr>
            <p:ph type="title"/>
          </p:nvPr>
        </p:nvSpPr>
        <p:spPr>
          <a:xfrm>
            <a:off x="628650" y="258029"/>
            <a:ext cx="7886700" cy="21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Companies and Sponsorship</a:t>
            </a:r>
            <a:endParaRPr sz="4000">
              <a:solidFill>
                <a:srgbClr val="1E4E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250277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400"/>
              <a:t>Table of Contents</a:t>
            </a:r>
            <a:endParaRPr sz="2400"/>
          </a:p>
        </p:txBody>
      </p:sp>
      <p:sp>
        <p:nvSpPr>
          <p:cNvPr id="125" name="Google Shape;125;p2"/>
          <p:cNvSpPr txBox="1"/>
          <p:nvPr/>
        </p:nvSpPr>
        <p:spPr>
          <a:xfrm>
            <a:off x="8" y="3784704"/>
            <a:ext cx="8070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*For the purpose of this guide, international students are defined as non-US citizens without permanent residence.</a:t>
            </a:r>
            <a:endParaRPr b="0" i="0" sz="14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58675" y="813800"/>
            <a:ext cx="8356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Where do international students go for their 1st post-MBA job?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How did they find their post-MBA job?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Where do international students go for their internship?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How did they find their Internship?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What opportunities are open to International students?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How to identify which companies are open to International students?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Sample employers who </a:t>
            </a:r>
            <a:r>
              <a:rPr b="0" i="1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tend / tend NOT</a:t>
            </a:r>
            <a:r>
              <a:rPr b="0" i="0" lang="en-US" sz="17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 to sponsor and why?</a:t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250276" y="0"/>
            <a:ext cx="8893723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000"/>
              <a:t>Where do international students go for their 1st post-MBA job?</a:t>
            </a:r>
            <a:endParaRPr sz="2000"/>
          </a:p>
        </p:txBody>
      </p:sp>
      <p:sp>
        <p:nvSpPr>
          <p:cNvPr id="133" name="Google Shape;133;p3"/>
          <p:cNvSpPr txBox="1"/>
          <p:nvPr/>
        </p:nvSpPr>
        <p:spPr>
          <a:xfrm>
            <a:off x="442217" y="1229710"/>
            <a:ext cx="820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b="0" i="0" lang="en-US" sz="3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of international students who reported accepting a post-MBA job stayed in the US in the last 3 years.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525" y="2030110"/>
            <a:ext cx="71818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397380" y="54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Arial"/>
              <a:buNone/>
            </a:pPr>
            <a:r>
              <a:rPr lang="en-US" sz="2800"/>
              <a:t>How did they find their post-MBA job in the US?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481645" y="1170552"/>
            <a:ext cx="2545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46% of international students who stayed in the US obtained their post-MBA job from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their summer internship for graduating class of 2022**.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4725" y="847580"/>
            <a:ext cx="4939343" cy="344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945" y="3645482"/>
            <a:ext cx="592875" cy="5722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/>
        </p:nvSpPr>
        <p:spPr>
          <a:xfrm>
            <a:off x="250277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Arial"/>
              <a:buNone/>
            </a:pPr>
            <a:r>
              <a:rPr b="1" i="0" lang="en-US" sz="24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Where do international students have the option to go in the US post-MBA?</a:t>
            </a:r>
            <a:endParaRPr b="0" i="0" sz="14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83476" y="1292773"/>
            <a:ext cx="82295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The 49 offers made in 2022 to international students in the US spread across 31 companies reflecting the diversity of possibilities open to international MBA talent.</a:t>
            </a:r>
            <a:endParaRPr b="0" i="0" sz="12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83476" y="1866900"/>
            <a:ext cx="70095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Employers who made 2 or more offers to International Haasis in the US in 2022:</a:t>
            </a:r>
            <a:endParaRPr b="1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104875" y="2325217"/>
            <a:ext cx="2057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Want to know more about offers made to international Haasies (in the US and outside the US)?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3756" y="3047387"/>
            <a:ext cx="2078707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6">
            <a:alphaModFix/>
          </a:blip>
          <a:srcRect b="16485" l="0" r="0" t="0"/>
          <a:stretch/>
        </p:blipFill>
        <p:spPr>
          <a:xfrm>
            <a:off x="5166003" y="3434964"/>
            <a:ext cx="1907924" cy="61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4300" y="2287121"/>
            <a:ext cx="2218825" cy="61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8">
            <a:alphaModFix/>
          </a:blip>
          <a:srcRect b="19041" l="20986" r="21389" t="18930"/>
          <a:stretch/>
        </p:blipFill>
        <p:spPr>
          <a:xfrm>
            <a:off x="3317025" y="2242537"/>
            <a:ext cx="972723" cy="81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4454820" y="2174678"/>
            <a:ext cx="3330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9675" y="3790488"/>
            <a:ext cx="1001086" cy="4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50762" y="2363412"/>
            <a:ext cx="2057400" cy="7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6577" y="3047376"/>
            <a:ext cx="1491324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type="title"/>
          </p:nvPr>
        </p:nvSpPr>
        <p:spPr>
          <a:xfrm>
            <a:off x="250276" y="0"/>
            <a:ext cx="8893723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400"/>
              <a:t>Where do international students go for their internship?</a:t>
            </a:r>
            <a:endParaRPr sz="2400"/>
          </a:p>
        </p:txBody>
      </p:sp>
      <p:sp>
        <p:nvSpPr>
          <p:cNvPr id="164" name="Google Shape;164;p6"/>
          <p:cNvSpPr txBox="1"/>
          <p:nvPr/>
        </p:nvSpPr>
        <p:spPr>
          <a:xfrm>
            <a:off x="324679" y="885153"/>
            <a:ext cx="8338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For the class of 2023 over </a:t>
            </a:r>
            <a:r>
              <a:rPr b="0" i="0" lang="en-US" sz="60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of international students who reported accepting an internship stayed in the US for their internship.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175" y="2116653"/>
            <a:ext cx="79914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607630" y="-364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Arial"/>
              <a:buNone/>
            </a:pPr>
            <a:r>
              <a:rPr lang="en-US" sz="2800"/>
              <a:t>How did they find their Internship?</a:t>
            </a:r>
            <a:endParaRPr sz="2800"/>
          </a:p>
        </p:txBody>
      </p:sp>
      <p:sp>
        <p:nvSpPr>
          <p:cNvPr id="172" name="Google Shape;172;p8"/>
          <p:cNvSpPr txBox="1"/>
          <p:nvPr/>
        </p:nvSpPr>
        <p:spPr>
          <a:xfrm>
            <a:off x="484400" y="1310350"/>
            <a:ext cx="210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38% of international students who stayed in the US obtained their internship through CMG job posting: make sure to stay connected through CMG BEARS and Slack!</a:t>
            </a:r>
            <a:endParaRPr b="0" i="0" sz="12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16058" t="0"/>
          <a:stretch/>
        </p:blipFill>
        <p:spPr>
          <a:xfrm>
            <a:off x="3016475" y="744150"/>
            <a:ext cx="5723775" cy="35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/>
        </p:nvSpPr>
        <p:spPr>
          <a:xfrm>
            <a:off x="250277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Arial"/>
              <a:buNone/>
            </a:pPr>
            <a:r>
              <a:rPr b="1" i="0" lang="en-US" sz="2400" u="none" cap="none" strike="noStrike">
                <a:solidFill>
                  <a:srgbClr val="00274C"/>
                </a:solidFill>
                <a:latin typeface="Arial"/>
                <a:ea typeface="Arial"/>
                <a:cs typeface="Arial"/>
                <a:sym typeface="Arial"/>
              </a:rPr>
              <a:t>Where do international students go for their Internship?</a:t>
            </a:r>
            <a:endParaRPr b="1" i="0" sz="2400" u="none" cap="none" strike="noStrike">
              <a:solidFill>
                <a:srgbClr val="0027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516719" y="987812"/>
            <a:ext cx="82295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The 91 internship offers made to international students in the US for class of 2023 spread across 66 companies reflecting the diversity of possibilities.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14980" l="8071" r="8364" t="0"/>
          <a:stretch/>
        </p:blipFill>
        <p:spPr>
          <a:xfrm>
            <a:off x="2428048" y="3884625"/>
            <a:ext cx="1403052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483475" y="1866900"/>
            <a:ext cx="829608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Employers who made 2 or more offers to International Haasis for class of 2022 internships:</a:t>
            </a:r>
            <a:endParaRPr b="1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345" y="3685720"/>
            <a:ext cx="592875" cy="572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177325" y="2420467"/>
            <a:ext cx="2057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Want to know more about offers made to international Haasies (in the US and outside the US)? </a:t>
            </a:r>
            <a:endParaRPr b="0" i="0" sz="14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6">
            <a:alphaModFix/>
          </a:blip>
          <a:srcRect b="14741" l="19221" r="22880" t="17225"/>
          <a:stretch/>
        </p:blipFill>
        <p:spPr>
          <a:xfrm>
            <a:off x="2638675" y="2935875"/>
            <a:ext cx="857226" cy="88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0575" y="2247653"/>
            <a:ext cx="2218825" cy="61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73677" y="3474763"/>
            <a:ext cx="1491324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37920" y="2225188"/>
            <a:ext cx="658731" cy="6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10">
            <a:alphaModFix/>
          </a:blip>
          <a:srcRect b="20736" l="0" r="0" t="14940"/>
          <a:stretch/>
        </p:blipFill>
        <p:spPr>
          <a:xfrm>
            <a:off x="3444638" y="2357400"/>
            <a:ext cx="2082426" cy="3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99850" y="2935838"/>
            <a:ext cx="1001086" cy="4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64007" y="3710225"/>
            <a:ext cx="1356393" cy="7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13">
            <a:alphaModFix/>
          </a:blip>
          <a:srcRect b="27525" l="0" r="0" t="22857"/>
          <a:stretch/>
        </p:blipFill>
        <p:spPr>
          <a:xfrm>
            <a:off x="5622950" y="2357412"/>
            <a:ext cx="1001075" cy="3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64645" y="2935887"/>
            <a:ext cx="1623830" cy="5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15">
            <a:alphaModFix/>
          </a:blip>
          <a:srcRect b="16485" l="0" r="0" t="0"/>
          <a:stretch/>
        </p:blipFill>
        <p:spPr>
          <a:xfrm>
            <a:off x="5664644" y="3931727"/>
            <a:ext cx="1330592" cy="4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16">
            <a:alphaModFix/>
          </a:blip>
          <a:srcRect b="21469" l="-80" r="80" t="19772"/>
          <a:stretch/>
        </p:blipFill>
        <p:spPr>
          <a:xfrm>
            <a:off x="7485400" y="3020974"/>
            <a:ext cx="1554008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orBlocks_BerkeleyHaas_Standard (1)">
  <a:themeElements>
    <a:clrScheme name="Berkeley-Haas Color Palette">
      <a:dk1>
        <a:srgbClr val="003057"/>
      </a:dk1>
      <a:lt1>
        <a:srgbClr val="FFFFFF"/>
      </a:lt1>
      <a:dk2>
        <a:srgbClr val="75777B"/>
      </a:dk2>
      <a:lt2>
        <a:srgbClr val="C3BDAD"/>
      </a:lt2>
      <a:accent1>
        <a:srgbClr val="0072CE"/>
      </a:accent1>
      <a:accent2>
        <a:srgbClr val="D8623F"/>
      </a:accent2>
      <a:accent3>
        <a:srgbClr val="6AA603"/>
      </a:accent3>
      <a:accent4>
        <a:srgbClr val="EFB82B"/>
      </a:accent4>
      <a:accent5>
        <a:srgbClr val="EA4D6C"/>
      </a:accent5>
      <a:accent6>
        <a:srgbClr val="9BBFAD"/>
      </a:accent6>
      <a:hlink>
        <a:srgbClr val="B2B3B2"/>
      </a:hlink>
      <a:folHlink>
        <a:srgbClr val="7778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Marion Song</dc:creator>
</cp:coreProperties>
</file>