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4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35353"/>
    <a:srgbClr val="262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372"/>
    <p:restoredTop sz="94719"/>
  </p:normalViewPr>
  <p:slideViewPr>
    <p:cSldViewPr snapToGrid="0" snapToObjects="1">
      <p:cViewPr varScale="1">
        <p:scale>
          <a:sx n="62" d="100"/>
          <a:sy n="62" d="100"/>
        </p:scale>
        <p:origin x="241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6942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5F7F4EB9-3A92-E44E-A574-26374730B70B}"/>
              </a:ext>
            </a:extLst>
          </p:cNvPr>
          <p:cNvSpPr/>
          <p:nvPr userDrawn="1"/>
        </p:nvSpPr>
        <p:spPr>
          <a:xfrm>
            <a:off x="173736" y="173736"/>
            <a:ext cx="6501384" cy="147218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Becker_Logo_Color_BECKER - white w- yellow +.png" descr="Becker_Logo_Color_BECKER - white w- yellow +.png">
            <a:extLst>
              <a:ext uri="{FF2B5EF4-FFF2-40B4-BE49-F238E27FC236}">
                <a16:creationId xmlns:a16="http://schemas.microsoft.com/office/drawing/2014/main" id="{1E10DF03-9DBD-FC4B-88CA-1E984CC56DD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478462" y="570255"/>
            <a:ext cx="2888223" cy="649224"/>
          </a:xfrm>
          <a:prstGeom prst="rect">
            <a:avLst/>
          </a:prstGeom>
          <a:ln w="12700">
            <a:miter lim="400000"/>
          </a:ln>
        </p:spPr>
      </p:pic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10919659-0520-C247-84C3-7C7342B97CD9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73038" y="1645920"/>
            <a:ext cx="6511925" cy="18097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10" name="Picture Placeholder 8">
            <a:extLst>
              <a:ext uri="{FF2B5EF4-FFF2-40B4-BE49-F238E27FC236}">
                <a16:creationId xmlns:a16="http://schemas.microsoft.com/office/drawing/2014/main" id="{64305045-417E-0749-AE81-829E64D9160B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477838" y="6761163"/>
            <a:ext cx="1257300" cy="1257300"/>
          </a:xfrm>
          <a:prstGeom prst="ellipse">
            <a:avLst/>
          </a:prstGeom>
          <a:solidFill>
            <a:schemeClr val="bg1">
              <a:lumMod val="95000"/>
            </a:schemeClr>
          </a:solidFill>
        </p:spPr>
        <p:txBody>
          <a:bodyPr lIns="0" rIns="0" anchor="ctr"/>
          <a:lstStyle>
            <a:lvl1pPr>
              <a:defRPr sz="1400"/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877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67836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sv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DBBCA989-8B23-CC04-AF49-6BA437F6E7FE}"/>
              </a:ext>
            </a:extLst>
          </p:cNvPr>
          <p:cNvSpPr/>
          <p:nvPr/>
        </p:nvSpPr>
        <p:spPr>
          <a:xfrm>
            <a:off x="4806778" y="3337560"/>
            <a:ext cx="1868342" cy="2250639"/>
          </a:xfrm>
          <a:prstGeom prst="roundRect">
            <a:avLst/>
          </a:prstGeom>
          <a:solidFill>
            <a:schemeClr val="accent6">
              <a:lumMod val="1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5FD6456-0087-7D4D-93B2-8F74F7FDC1A9}"/>
              </a:ext>
            </a:extLst>
          </p:cNvPr>
          <p:cNvSpPr/>
          <p:nvPr/>
        </p:nvSpPr>
        <p:spPr>
          <a:xfrm>
            <a:off x="173736" y="173736"/>
            <a:ext cx="6501384" cy="1472184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ecker_Logo_Color_BECKER - white w- yellow +.png" descr="Becker_Logo_Color_BECKER - white w- yellow +.png">
            <a:extLst>
              <a:ext uri="{FF2B5EF4-FFF2-40B4-BE49-F238E27FC236}">
                <a16:creationId xmlns:a16="http://schemas.microsoft.com/office/drawing/2014/main" id="{296DE532-E65F-2041-9B5A-11FFAD9D9E1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62" y="587925"/>
            <a:ext cx="2888223" cy="649224"/>
          </a:xfrm>
          <a:prstGeom prst="rect">
            <a:avLst/>
          </a:prstGeom>
          <a:ln w="12700">
            <a:miter lim="400000"/>
          </a:ln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9EA91509-B1E1-1C4C-9986-410DC58C4EF9}"/>
              </a:ext>
            </a:extLst>
          </p:cNvPr>
          <p:cNvSpPr txBox="1"/>
          <p:nvPr/>
        </p:nvSpPr>
        <p:spPr>
          <a:xfrm>
            <a:off x="478461" y="3337560"/>
            <a:ext cx="5695939" cy="281788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35353"/>
                </a:solidFill>
              </a:rPr>
              <a:t>  5 Key steps to becoming a CPA</a:t>
            </a: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35353"/>
                </a:solidFill>
              </a:rPr>
              <a:t>  Application Process</a:t>
            </a: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35353"/>
                </a:solidFill>
              </a:rPr>
              <a:t>  Eligibility Requirements</a:t>
            </a: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35353"/>
                </a:solidFill>
              </a:rPr>
              <a:t>  Testing Center Do’s and Don’ts</a:t>
            </a: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35353"/>
                </a:solidFill>
              </a:rPr>
              <a:t>  New Exam Structure and Content</a:t>
            </a:r>
          </a:p>
          <a:p>
            <a:pPr marL="171450" indent="-171450">
              <a:lnSpc>
                <a:spcPct val="130000"/>
              </a:lnSpc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rgbClr val="535353"/>
                </a:solidFill>
              </a:rPr>
              <a:t>  Study Tips and Tricks</a:t>
            </a:r>
          </a:p>
          <a:p>
            <a:pPr>
              <a:lnSpc>
                <a:spcPct val="130000"/>
              </a:lnSpc>
            </a:pPr>
            <a:endParaRPr lang="en-US" sz="1100" dirty="0">
              <a:solidFill>
                <a:srgbClr val="535353"/>
              </a:solidFill>
            </a:endParaRPr>
          </a:p>
          <a:p>
            <a:pPr>
              <a:lnSpc>
                <a:spcPct val="130000"/>
              </a:lnSpc>
            </a:pPr>
            <a:endParaRPr lang="en-US" sz="1100" dirty="0">
              <a:solidFill>
                <a:srgbClr val="535353"/>
              </a:solidFill>
            </a:endParaRPr>
          </a:p>
        </p:txBody>
      </p:sp>
      <p:sp>
        <p:nvSpPr>
          <p:cNvPr id="10" name="This is a large statement in a slide with body copy.…">
            <a:extLst>
              <a:ext uri="{FF2B5EF4-FFF2-40B4-BE49-F238E27FC236}">
                <a16:creationId xmlns:a16="http://schemas.microsoft.com/office/drawing/2014/main" id="{458CC3FA-A0EE-CA47-A323-84207630BF48}"/>
              </a:ext>
            </a:extLst>
          </p:cNvPr>
          <p:cNvSpPr txBox="1">
            <a:spLocks/>
          </p:cNvSpPr>
          <p:nvPr/>
        </p:nvSpPr>
        <p:spPr>
          <a:xfrm>
            <a:off x="478461" y="2063021"/>
            <a:ext cx="5695939" cy="609059"/>
          </a:xfrm>
          <a:prstGeom prst="rect">
            <a:avLst/>
          </a:prstGeom>
        </p:spPr>
        <p:txBody>
          <a:bodyPr lIns="0" tIns="0" rIns="0" bIns="0"/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defTabSz="1828709">
              <a:lnSpc>
                <a:spcPct val="80000"/>
              </a:lnSpc>
              <a:spcBef>
                <a:spcPts val="1800"/>
              </a:spcBef>
              <a:buFont typeface="Arial" panose="020B0604020202020204" pitchFamily="34" charset="0"/>
              <a:buNone/>
              <a:defRPr sz="9000">
                <a:solidFill>
                  <a:schemeClr val="accent6">
                    <a:lumOff val="-63186"/>
                  </a:schemeClr>
                </a:solidFill>
                <a:latin typeface="Joanna MT Std Regular"/>
                <a:ea typeface="Joanna MT Std Regular"/>
                <a:cs typeface="Joanna MT Std Regular"/>
                <a:sym typeface="Joanna MT Std Regular"/>
              </a:defRPr>
            </a:pPr>
            <a:r>
              <a:rPr lang="en-US" sz="4000" dirty="0">
                <a:solidFill>
                  <a:schemeClr val="accent5"/>
                </a:solidFill>
                <a:latin typeface="Georgia" panose="02040502050405020303" pitchFamily="18" charset="0"/>
                <a:ea typeface="Joanna MT Std Regular"/>
                <a:cs typeface="Joanna MT Std Regular"/>
                <a:sym typeface="Joanna MT Std Regular"/>
              </a:rPr>
              <a:t>Pathway to CPA</a:t>
            </a:r>
          </a:p>
          <a:p>
            <a:pPr marL="0" indent="0" defTabSz="1828709">
              <a:lnSpc>
                <a:spcPct val="80000"/>
              </a:lnSpc>
              <a:spcBef>
                <a:spcPts val="1800"/>
              </a:spcBef>
              <a:buFont typeface="Arial" panose="020B0604020202020204" pitchFamily="34" charset="0"/>
              <a:buNone/>
              <a:defRPr sz="9000">
                <a:solidFill>
                  <a:schemeClr val="accent6">
                    <a:lumOff val="-63186"/>
                  </a:schemeClr>
                </a:solidFill>
                <a:latin typeface="Joanna MT Std Regular"/>
                <a:ea typeface="Joanna MT Std Regular"/>
                <a:cs typeface="Joanna MT Std Regular"/>
                <a:sym typeface="Joanna MT Std Regular"/>
              </a:defRPr>
            </a:pPr>
            <a:r>
              <a:rPr lang="en-US" sz="2000" b="1" dirty="0">
                <a:solidFill>
                  <a:schemeClr val="accent5"/>
                </a:solidFill>
                <a:latin typeface="+mj-lt"/>
                <a:ea typeface="Joanna MT Std Regular"/>
                <a:cs typeface="Joanna MT Std Regular"/>
                <a:sym typeface="Joanna MT Std Regular"/>
              </a:rPr>
              <a:t>Get all your CPA Exam Questions Answered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DD2A6101-30E8-0843-816C-CC6D56E2A286}"/>
              </a:ext>
            </a:extLst>
          </p:cNvPr>
          <p:cNvSpPr/>
          <p:nvPr/>
        </p:nvSpPr>
        <p:spPr>
          <a:xfrm>
            <a:off x="173736" y="8453120"/>
            <a:ext cx="6501384" cy="518159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72D36F81-0A07-BB44-A40D-23EB8CB16834}"/>
              </a:ext>
            </a:extLst>
          </p:cNvPr>
          <p:cNvSpPr txBox="1"/>
          <p:nvPr/>
        </p:nvSpPr>
        <p:spPr>
          <a:xfrm>
            <a:off x="478461" y="8567447"/>
            <a:ext cx="5770880" cy="2895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dirty="0">
                <a:solidFill>
                  <a:schemeClr val="accent2"/>
                </a:solidFill>
              </a:rPr>
              <a:t>For more information, contact : Kathy Nguyen at nguyenkathy0088@berkeley.edu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272C4438-7E6C-394A-A920-FC6D8078CA10}"/>
              </a:ext>
            </a:extLst>
          </p:cNvPr>
          <p:cNvSpPr/>
          <p:nvPr/>
        </p:nvSpPr>
        <p:spPr>
          <a:xfrm>
            <a:off x="173736" y="5958163"/>
            <a:ext cx="6501384" cy="2494955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DBAEF705-67D1-704F-BE6F-D97D7B835F0B}"/>
              </a:ext>
            </a:extLst>
          </p:cNvPr>
          <p:cNvSpPr txBox="1"/>
          <p:nvPr/>
        </p:nvSpPr>
        <p:spPr>
          <a:xfrm>
            <a:off x="269325" y="6014137"/>
            <a:ext cx="6304470" cy="3111686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lnSpc>
                <a:spcPct val="130000"/>
              </a:lnSpc>
            </a:pPr>
            <a:r>
              <a:rPr lang="en-US" sz="1100" b="1" dirty="0">
                <a:solidFill>
                  <a:schemeClr val="accent5"/>
                </a:solidFill>
              </a:rPr>
              <a:t>Presented by:  Lupe Casillas, Account Manager</a:t>
            </a:r>
          </a:p>
          <a:p>
            <a:pPr>
              <a:lnSpc>
                <a:spcPct val="130000"/>
              </a:lnSpc>
            </a:pPr>
            <a:r>
              <a:rPr lang="en-US" sz="1100" b="1" dirty="0">
                <a:solidFill>
                  <a:schemeClr val="accent5"/>
                </a:solidFill>
              </a:rPr>
              <a:t>Date: Tuesday, February 6</a:t>
            </a:r>
            <a:r>
              <a:rPr lang="en-US" sz="1100" b="1" baseline="30000" dirty="0">
                <a:solidFill>
                  <a:schemeClr val="accent5"/>
                </a:solidFill>
              </a:rPr>
              <a:t>th</a:t>
            </a:r>
            <a:r>
              <a:rPr lang="en-US" sz="1100" b="1" dirty="0">
                <a:solidFill>
                  <a:schemeClr val="accent5"/>
                </a:solidFill>
              </a:rPr>
              <a:t> </a:t>
            </a:r>
          </a:p>
          <a:p>
            <a:pPr>
              <a:lnSpc>
                <a:spcPct val="130000"/>
              </a:lnSpc>
            </a:pPr>
            <a:r>
              <a:rPr lang="en-US" sz="1100" b="1" dirty="0">
                <a:solidFill>
                  <a:schemeClr val="accent5"/>
                </a:solidFill>
              </a:rPr>
              <a:t>Time:  12-1pm </a:t>
            </a:r>
          </a:p>
          <a:p>
            <a:pPr>
              <a:lnSpc>
                <a:spcPct val="130000"/>
              </a:lnSpc>
            </a:pPr>
            <a:r>
              <a:rPr lang="en-US" sz="1100" b="1" dirty="0">
                <a:solidFill>
                  <a:schemeClr val="accent5"/>
                </a:solidFill>
              </a:rPr>
              <a:t>Location:  N340/N344, Chou Hall, Haas School of Business</a:t>
            </a:r>
          </a:p>
          <a:p>
            <a:pPr>
              <a:lnSpc>
                <a:spcPct val="130000"/>
              </a:lnSpc>
            </a:pPr>
            <a:endParaRPr lang="en-US" sz="1100" b="1" dirty="0"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</a:pPr>
            <a:endParaRPr lang="en-US" sz="1100" i="1" dirty="0"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</a:pPr>
            <a:endParaRPr lang="en-US" sz="1100" i="1" dirty="0"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</a:pPr>
            <a:endParaRPr lang="en-US" sz="1100" i="1" dirty="0"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</a:pPr>
            <a:endParaRPr lang="en-US" sz="1100" i="1" dirty="0"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</a:pPr>
            <a:endParaRPr lang="en-US" sz="1100" i="1" dirty="0"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</a:pPr>
            <a:r>
              <a:rPr lang="en-US" sz="1100" i="1" dirty="0">
                <a:solidFill>
                  <a:schemeClr val="accent5"/>
                </a:solidFill>
              </a:rPr>
              <a:t>Pease RSVP using the QR code or link by February 4th in providing allergies/dietary restrictions.</a:t>
            </a:r>
          </a:p>
          <a:p>
            <a:pPr>
              <a:lnSpc>
                <a:spcPct val="130000"/>
              </a:lnSpc>
            </a:pPr>
            <a:endParaRPr lang="en-US" sz="1100" i="1" dirty="0"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</a:pPr>
            <a:endParaRPr lang="en-US" sz="1100" i="1" dirty="0">
              <a:solidFill>
                <a:schemeClr val="accent5"/>
              </a:solidFill>
            </a:endParaRPr>
          </a:p>
          <a:p>
            <a:pPr>
              <a:lnSpc>
                <a:spcPct val="130000"/>
              </a:lnSpc>
            </a:pPr>
            <a:endParaRPr lang="en-US" sz="1400" dirty="0">
              <a:solidFill>
                <a:schemeClr val="accent5"/>
              </a:solidFill>
            </a:endParaRPr>
          </a:p>
        </p:txBody>
      </p:sp>
      <p:pic>
        <p:nvPicPr>
          <p:cNvPr id="19" name="Image" descr="Image">
            <a:extLst>
              <a:ext uri="{FF2B5EF4-FFF2-40B4-BE49-F238E27FC236}">
                <a16:creationId xmlns:a16="http://schemas.microsoft.com/office/drawing/2014/main" id="{FF58A319-9415-3E49-8685-26102474CAF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80456" y="6014694"/>
            <a:ext cx="994664" cy="1272780"/>
          </a:xfrm>
          <a:prstGeom prst="rect">
            <a:avLst/>
          </a:prstGeom>
          <a:ln w="12700">
            <a:miter lim="400000"/>
          </a:ln>
        </p:spPr>
      </p:pic>
      <p:pic>
        <p:nvPicPr>
          <p:cNvPr id="11" name="Picture 10" descr="A qr code with a few black squares&#10;&#10;Description automatically generated">
            <a:extLst>
              <a:ext uri="{FF2B5EF4-FFF2-40B4-BE49-F238E27FC236}">
                <a16:creationId xmlns:a16="http://schemas.microsoft.com/office/drawing/2014/main" id="{AD8851C4-E520-8AA8-D067-1E79A6AD0F0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972163" y="3530461"/>
            <a:ext cx="1537571" cy="1537571"/>
          </a:xfrm>
          <a:prstGeom prst="rect">
            <a:avLst/>
          </a:prstGeom>
        </p:spPr>
      </p:pic>
      <p:sp>
        <p:nvSpPr>
          <p:cNvPr id="24" name="Flowchart: Punched Tape 23">
            <a:extLst>
              <a:ext uri="{FF2B5EF4-FFF2-40B4-BE49-F238E27FC236}">
                <a16:creationId xmlns:a16="http://schemas.microsoft.com/office/drawing/2014/main" id="{0D6E3141-CF13-FF13-9F36-A400DA6BF89E}"/>
              </a:ext>
            </a:extLst>
          </p:cNvPr>
          <p:cNvSpPr/>
          <p:nvPr/>
        </p:nvSpPr>
        <p:spPr>
          <a:xfrm>
            <a:off x="1949331" y="7051099"/>
            <a:ext cx="2323070" cy="916023"/>
          </a:xfrm>
          <a:prstGeom prst="flowChartPunchedTape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/>
              <a:t>FREE FOOD</a:t>
            </a:r>
          </a:p>
        </p:txBody>
      </p:sp>
      <p:pic>
        <p:nvPicPr>
          <p:cNvPr id="30" name="Graphic 29" descr="Table setting with solid fill">
            <a:extLst>
              <a:ext uri="{FF2B5EF4-FFF2-40B4-BE49-F238E27FC236}">
                <a16:creationId xmlns:a16="http://schemas.microsoft.com/office/drawing/2014/main" id="{2B63CE5F-323A-8FB3-4FFD-5A9D6E887E4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652128" y="7138683"/>
            <a:ext cx="914400" cy="914400"/>
          </a:xfrm>
          <a:prstGeom prst="rect">
            <a:avLst/>
          </a:prstGeom>
        </p:spPr>
      </p:pic>
      <p:pic>
        <p:nvPicPr>
          <p:cNvPr id="32" name="Graphic 31" descr="Water Bottle with solid fill">
            <a:extLst>
              <a:ext uri="{FF2B5EF4-FFF2-40B4-BE49-F238E27FC236}">
                <a16:creationId xmlns:a16="http://schemas.microsoft.com/office/drawing/2014/main" id="{28BD7F50-50B4-D189-45DA-62648E8695EE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4486905" y="7112780"/>
            <a:ext cx="914400" cy="914400"/>
          </a:xfrm>
          <a:prstGeom prst="rect">
            <a:avLst/>
          </a:prstGeom>
        </p:spPr>
      </p:pic>
      <p:sp>
        <p:nvSpPr>
          <p:cNvPr id="33" name="TextBox 32">
            <a:extLst>
              <a:ext uri="{FF2B5EF4-FFF2-40B4-BE49-F238E27FC236}">
                <a16:creationId xmlns:a16="http://schemas.microsoft.com/office/drawing/2014/main" id="{71B6A40C-6DAD-A82B-14B6-EE7A0B146CAE}"/>
              </a:ext>
            </a:extLst>
          </p:cNvPr>
          <p:cNvSpPr txBox="1"/>
          <p:nvPr/>
        </p:nvSpPr>
        <p:spPr>
          <a:xfrm>
            <a:off x="5273934" y="5155414"/>
            <a:ext cx="81304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>
                <a:solidFill>
                  <a:schemeClr val="accent2"/>
                </a:solidFill>
              </a:rPr>
              <a:t>RSVP</a:t>
            </a:r>
          </a:p>
        </p:txBody>
      </p:sp>
    </p:spTree>
    <p:extLst>
      <p:ext uri="{BB962C8B-B14F-4D97-AF65-F5344CB8AC3E}">
        <p14:creationId xmlns:p14="http://schemas.microsoft.com/office/powerpoint/2010/main" val="52182920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ecker 2019">
      <a:dk1>
        <a:srgbClr val="535353"/>
      </a:dk1>
      <a:lt1>
        <a:srgbClr val="FFFFFF"/>
      </a:lt1>
      <a:dk2>
        <a:srgbClr val="B01B5C"/>
      </a:dk2>
      <a:lt2>
        <a:srgbClr val="9AC6C7"/>
      </a:lt2>
      <a:accent1>
        <a:srgbClr val="122048"/>
      </a:accent1>
      <a:accent2>
        <a:srgbClr val="FFC206"/>
      </a:accent2>
      <a:accent3>
        <a:srgbClr val="B01B5C"/>
      </a:accent3>
      <a:accent4>
        <a:srgbClr val="4896A2"/>
      </a:accent4>
      <a:accent5>
        <a:srgbClr val="131D3F"/>
      </a:accent5>
      <a:accent6>
        <a:srgbClr val="F4F4F4"/>
      </a:accent6>
      <a:hlink>
        <a:srgbClr val="AF1A5B"/>
      </a:hlink>
      <a:folHlink>
        <a:srgbClr val="AF1A5B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242</TotalTime>
  <Words>106</Words>
  <Application>Microsoft Office PowerPoint</Application>
  <PresentationFormat>Letter Paper (8.5x11 in)</PresentationFormat>
  <Paragraphs>23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Georgia</vt:lpstr>
      <vt:lpstr>Wingdings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Alvaro Rocha</dc:creator>
  <cp:keywords/>
  <dc:description/>
  <cp:lastModifiedBy>Lupe Casillas</cp:lastModifiedBy>
  <cp:revision>16</cp:revision>
  <dcterms:created xsi:type="dcterms:W3CDTF">2019-10-21T20:38:36Z</dcterms:created>
  <dcterms:modified xsi:type="dcterms:W3CDTF">2024-01-19T21:39:24Z</dcterms:modified>
  <cp:category/>
</cp:coreProperties>
</file>