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81" r:id="rId2"/>
    <p:sldId id="282" r:id="rId3"/>
    <p:sldId id="257" r:id="rId4"/>
    <p:sldId id="273" r:id="rId5"/>
    <p:sldId id="260" r:id="rId6"/>
    <p:sldId id="275" r:id="rId7"/>
    <p:sldId id="280" r:id="rId8"/>
    <p:sldId id="284" r:id="rId9"/>
    <p:sldId id="274" r:id="rId10"/>
    <p:sldId id="276" r:id="rId11"/>
    <p:sldId id="261" r:id="rId12"/>
    <p:sldId id="277" r:id="rId13"/>
    <p:sldId id="268" r:id="rId14"/>
    <p:sldId id="266" r:id="rId15"/>
    <p:sldId id="267" r:id="rId16"/>
  </p:sldIdLst>
  <p:sldSz cx="9144000" cy="6858000" type="screen4x3"/>
  <p:notesSz cx="70104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83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8313"/>
          </a:xfrm>
          <a:prstGeom prst="rect">
            <a:avLst/>
          </a:prstGeom>
        </p:spPr>
        <p:txBody>
          <a:bodyPr vert="horz" lIns="91440" tIns="45720" rIns="91440" bIns="45720" rtlCol="0"/>
          <a:lstStyle>
            <a:lvl1pPr algn="r">
              <a:defRPr sz="1200"/>
            </a:lvl1pPr>
          </a:lstStyle>
          <a:p>
            <a:fld id="{E5401891-3ECF-45C5-8478-B2D5573D0F8B}" type="datetimeFigureOut">
              <a:rPr lang="en-US" smtClean="0"/>
              <a:pPr/>
              <a:t>7/14/2011</a:t>
            </a:fld>
            <a:endParaRPr lang="en-US"/>
          </a:p>
        </p:txBody>
      </p:sp>
      <p:sp>
        <p:nvSpPr>
          <p:cNvPr id="4" name="Footer Placeholder 3"/>
          <p:cNvSpPr>
            <a:spLocks noGrp="1"/>
          </p:cNvSpPr>
          <p:nvPr>
            <p:ph type="ftr" sz="quarter" idx="2"/>
          </p:nvPr>
        </p:nvSpPr>
        <p:spPr>
          <a:xfrm>
            <a:off x="0" y="8902700"/>
            <a:ext cx="3038475" cy="4683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902700"/>
            <a:ext cx="3038475" cy="468313"/>
          </a:xfrm>
          <a:prstGeom prst="rect">
            <a:avLst/>
          </a:prstGeom>
        </p:spPr>
        <p:txBody>
          <a:bodyPr vert="horz" lIns="91440" tIns="45720" rIns="91440" bIns="45720" rtlCol="0" anchor="b"/>
          <a:lstStyle>
            <a:lvl1pPr algn="r">
              <a:defRPr sz="1200"/>
            </a:lvl1pPr>
          </a:lstStyle>
          <a:p>
            <a:fld id="{8CB98EBE-D783-4A78-A49E-06279551874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8630"/>
          </a:xfrm>
          <a:prstGeom prst="rect">
            <a:avLst/>
          </a:prstGeom>
        </p:spPr>
        <p:txBody>
          <a:bodyPr vert="horz" lIns="93616" tIns="46808" rIns="93616" bIns="46808" rtlCol="0"/>
          <a:lstStyle>
            <a:lvl1pPr algn="l">
              <a:defRPr sz="1200"/>
            </a:lvl1pPr>
          </a:lstStyle>
          <a:p>
            <a:endParaRPr lang="en-US"/>
          </a:p>
        </p:txBody>
      </p:sp>
      <p:sp>
        <p:nvSpPr>
          <p:cNvPr id="3" name="Date Placeholder 2"/>
          <p:cNvSpPr>
            <a:spLocks noGrp="1"/>
          </p:cNvSpPr>
          <p:nvPr>
            <p:ph type="dt" idx="1"/>
          </p:nvPr>
        </p:nvSpPr>
        <p:spPr>
          <a:xfrm>
            <a:off x="3970938" y="0"/>
            <a:ext cx="3037840" cy="468630"/>
          </a:xfrm>
          <a:prstGeom prst="rect">
            <a:avLst/>
          </a:prstGeom>
        </p:spPr>
        <p:txBody>
          <a:bodyPr vert="horz" lIns="93616" tIns="46808" rIns="93616" bIns="46808" rtlCol="0"/>
          <a:lstStyle>
            <a:lvl1pPr algn="r">
              <a:defRPr sz="1200"/>
            </a:lvl1pPr>
          </a:lstStyle>
          <a:p>
            <a:fld id="{EE0BF66C-4D90-4283-B856-39EC18C18884}" type="datetimeFigureOut">
              <a:rPr lang="en-US" smtClean="0"/>
              <a:pPr/>
              <a:t>7/14/2011</a:t>
            </a:fld>
            <a:endParaRPr lang="en-US"/>
          </a:p>
        </p:txBody>
      </p:sp>
      <p:sp>
        <p:nvSpPr>
          <p:cNvPr id="4" name="Slide Image Placeholder 3"/>
          <p:cNvSpPr>
            <a:spLocks noGrp="1" noRot="1" noChangeAspect="1"/>
          </p:cNvSpPr>
          <p:nvPr>
            <p:ph type="sldImg" idx="2"/>
          </p:nvPr>
        </p:nvSpPr>
        <p:spPr>
          <a:xfrm>
            <a:off x="1162050" y="703263"/>
            <a:ext cx="4686300" cy="3514725"/>
          </a:xfrm>
          <a:prstGeom prst="rect">
            <a:avLst/>
          </a:prstGeom>
          <a:noFill/>
          <a:ln w="12700">
            <a:solidFill>
              <a:prstClr val="black"/>
            </a:solidFill>
          </a:ln>
        </p:spPr>
        <p:txBody>
          <a:bodyPr vert="horz" lIns="93616" tIns="46808" rIns="93616" bIns="46808" rtlCol="0" anchor="ctr"/>
          <a:lstStyle/>
          <a:p>
            <a:endParaRPr lang="en-US"/>
          </a:p>
        </p:txBody>
      </p:sp>
      <p:sp>
        <p:nvSpPr>
          <p:cNvPr id="5" name="Notes Placeholder 4"/>
          <p:cNvSpPr>
            <a:spLocks noGrp="1"/>
          </p:cNvSpPr>
          <p:nvPr>
            <p:ph type="body" sz="quarter" idx="3"/>
          </p:nvPr>
        </p:nvSpPr>
        <p:spPr>
          <a:xfrm>
            <a:off x="701040" y="4451985"/>
            <a:ext cx="5608320" cy="4217670"/>
          </a:xfrm>
          <a:prstGeom prst="rect">
            <a:avLst/>
          </a:prstGeom>
        </p:spPr>
        <p:txBody>
          <a:bodyPr vert="horz" lIns="93616" tIns="46808" rIns="93616" bIns="4680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02343"/>
            <a:ext cx="3037840" cy="468630"/>
          </a:xfrm>
          <a:prstGeom prst="rect">
            <a:avLst/>
          </a:prstGeom>
        </p:spPr>
        <p:txBody>
          <a:bodyPr vert="horz" lIns="93616" tIns="46808" rIns="93616" bIns="4680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902343"/>
            <a:ext cx="3037840" cy="468630"/>
          </a:xfrm>
          <a:prstGeom prst="rect">
            <a:avLst/>
          </a:prstGeom>
        </p:spPr>
        <p:txBody>
          <a:bodyPr vert="horz" lIns="93616" tIns="46808" rIns="93616" bIns="46808" rtlCol="0" anchor="b"/>
          <a:lstStyle>
            <a:lvl1pPr algn="r">
              <a:defRPr sz="1200"/>
            </a:lvl1pPr>
          </a:lstStyle>
          <a:p>
            <a:fld id="{8AE9E0F5-3CBF-4D30-B9D6-973AF16A57E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E0CB4912-FE62-4D25-9233-83DAB3274814}" type="slidenum">
              <a:rPr lang="en-US">
                <a:latin typeface="Arial" pitchFamily="34" charset="0"/>
              </a:rPr>
              <a:pPr/>
              <a:t>1</a:t>
            </a:fld>
            <a:endParaRPr lang="en-US">
              <a:latin typeface="Arial" pitchFamily="34" charset="0"/>
            </a:endParaRPr>
          </a:p>
        </p:txBody>
      </p:sp>
      <p:sp>
        <p:nvSpPr>
          <p:cNvPr id="31747" name="Rectangle 2"/>
          <p:cNvSpPr>
            <a:spLocks noGrp="1" noRot="1" noChangeAspect="1" noChangeArrowheads="1" noTextEdit="1"/>
          </p:cNvSpPr>
          <p:nvPr>
            <p:ph type="sldImg"/>
          </p:nvPr>
        </p:nvSpPr>
        <p:spPr>
          <a:xfrm>
            <a:off x="1171575" y="709613"/>
            <a:ext cx="4667250" cy="3500437"/>
          </a:xfrm>
          <a:ln/>
        </p:spPr>
      </p:sp>
      <p:sp>
        <p:nvSpPr>
          <p:cNvPr id="31748" name="Rectangle 3"/>
          <p:cNvSpPr>
            <a:spLocks noGrp="1" noChangeArrowheads="1"/>
          </p:cNvSpPr>
          <p:nvPr>
            <p:ph type="body" idx="1"/>
          </p:nvPr>
        </p:nvSpPr>
        <p:spPr>
          <a:xfrm>
            <a:off x="934720" y="4450359"/>
            <a:ext cx="5140960" cy="4219297"/>
          </a:xfrm>
          <a:noFill/>
          <a:ln/>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E9E0F5-3CBF-4D30-B9D6-973AF16A57E1}" type="slidenum">
              <a:rPr lang="en-US" smtClean="0"/>
              <a:pPr/>
              <a:t>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1163638" y="703263"/>
            <a:ext cx="4684712" cy="3514725"/>
          </a:xfrm>
          <a:ln/>
        </p:spPr>
      </p:sp>
      <p:sp>
        <p:nvSpPr>
          <p:cNvPr id="80899" name="Notes Placeholder 2"/>
          <p:cNvSpPr>
            <a:spLocks noGrp="1"/>
          </p:cNvSpPr>
          <p:nvPr>
            <p:ph type="body" idx="1"/>
          </p:nvPr>
        </p:nvSpPr>
        <p:spPr>
          <a:xfrm>
            <a:off x="700413" y="4452774"/>
            <a:ext cx="5609576" cy="4217670"/>
          </a:xfrm>
          <a:noFill/>
          <a:ln/>
        </p:spPr>
        <p:txBody>
          <a:bodyPr lIns="93602" tIns="46802" rIns="93602" bIns="46802"/>
          <a:lstStyle/>
          <a:p>
            <a:endParaRPr lang="en-US" dirty="0" smtClean="0"/>
          </a:p>
        </p:txBody>
      </p:sp>
      <p:sp>
        <p:nvSpPr>
          <p:cNvPr id="80900" name="Slide Number Placeholder 3"/>
          <p:cNvSpPr txBox="1">
            <a:spLocks noGrp="1"/>
          </p:cNvSpPr>
          <p:nvPr/>
        </p:nvSpPr>
        <p:spPr bwMode="auto">
          <a:xfrm>
            <a:off x="3971619" y="8902393"/>
            <a:ext cx="3037211" cy="468630"/>
          </a:xfrm>
          <a:prstGeom prst="rect">
            <a:avLst/>
          </a:prstGeom>
          <a:noFill/>
          <a:ln w="9525">
            <a:noFill/>
            <a:miter lim="800000"/>
            <a:headEnd/>
            <a:tailEnd/>
          </a:ln>
        </p:spPr>
        <p:txBody>
          <a:bodyPr lIns="93602" tIns="46802" rIns="93602" bIns="46802" anchor="b"/>
          <a:lstStyle/>
          <a:p>
            <a:pPr algn="r" defTabSz="935297"/>
            <a:fld id="{78D5CA1F-3141-43A6-B692-7A7117E846A3}" type="slidenum">
              <a:rPr lang="en-US" sz="1200">
                <a:latin typeface="Arial" charset="0"/>
              </a:rPr>
              <a:pPr algn="r" defTabSz="935297"/>
              <a:t>5</a:t>
            </a:fld>
            <a:endParaRPr lang="en-US" sz="1200" dirty="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xfrm>
            <a:off x="1163638" y="703263"/>
            <a:ext cx="4684712" cy="3514725"/>
          </a:xfrm>
          <a:ln/>
        </p:spPr>
      </p:sp>
      <p:sp>
        <p:nvSpPr>
          <p:cNvPr id="79875" name="Notes Placeholder 2"/>
          <p:cNvSpPr>
            <a:spLocks noGrp="1"/>
          </p:cNvSpPr>
          <p:nvPr>
            <p:ph type="body" idx="1"/>
          </p:nvPr>
        </p:nvSpPr>
        <p:spPr>
          <a:xfrm>
            <a:off x="700413" y="4452774"/>
            <a:ext cx="5609576" cy="4217670"/>
          </a:xfrm>
          <a:noFill/>
          <a:ln/>
        </p:spPr>
        <p:txBody>
          <a:bodyPr lIns="93593" tIns="46797" rIns="93593" bIns="46797"/>
          <a:lstStyle/>
          <a:p>
            <a:endParaRPr lang="en-US" dirty="0" smtClean="0"/>
          </a:p>
        </p:txBody>
      </p:sp>
      <p:sp>
        <p:nvSpPr>
          <p:cNvPr id="79876" name="Slide Number Placeholder 3"/>
          <p:cNvSpPr txBox="1">
            <a:spLocks noGrp="1"/>
          </p:cNvSpPr>
          <p:nvPr/>
        </p:nvSpPr>
        <p:spPr bwMode="auto">
          <a:xfrm>
            <a:off x="3971619" y="8902393"/>
            <a:ext cx="3037211" cy="468630"/>
          </a:xfrm>
          <a:prstGeom prst="rect">
            <a:avLst/>
          </a:prstGeom>
          <a:noFill/>
          <a:ln w="9525">
            <a:noFill/>
            <a:miter lim="800000"/>
            <a:headEnd/>
            <a:tailEnd/>
          </a:ln>
        </p:spPr>
        <p:txBody>
          <a:bodyPr lIns="93593" tIns="46797" rIns="93593" bIns="46797" anchor="b"/>
          <a:lstStyle/>
          <a:p>
            <a:pPr algn="r" defTabSz="933723"/>
            <a:fld id="{28F18A8D-2D54-42AA-A4AB-B6E944593FAF}" type="slidenum">
              <a:rPr lang="en-US" sz="1200">
                <a:latin typeface="Arial" charset="0"/>
              </a:rPr>
              <a:pPr algn="r" defTabSz="933723"/>
              <a:t>6</a:t>
            </a:fld>
            <a:endParaRPr lang="en-US" sz="1200" dirty="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a:xfrm>
            <a:off x="1163638" y="703263"/>
            <a:ext cx="4684712" cy="3514725"/>
          </a:xfrm>
          <a:ln/>
        </p:spPr>
      </p:sp>
      <p:sp>
        <p:nvSpPr>
          <p:cNvPr id="80899" name="Notes Placeholder 2"/>
          <p:cNvSpPr>
            <a:spLocks noGrp="1"/>
          </p:cNvSpPr>
          <p:nvPr>
            <p:ph type="body" idx="1"/>
          </p:nvPr>
        </p:nvSpPr>
        <p:spPr>
          <a:xfrm>
            <a:off x="700413" y="4452774"/>
            <a:ext cx="5609576" cy="4217670"/>
          </a:xfrm>
          <a:noFill/>
          <a:ln/>
        </p:spPr>
        <p:txBody>
          <a:bodyPr lIns="93602" tIns="46802" rIns="93602" bIns="46802"/>
          <a:lstStyle/>
          <a:p>
            <a:endParaRPr lang="en-US" dirty="0" smtClean="0"/>
          </a:p>
        </p:txBody>
      </p:sp>
      <p:sp>
        <p:nvSpPr>
          <p:cNvPr id="80900" name="Slide Number Placeholder 3"/>
          <p:cNvSpPr txBox="1">
            <a:spLocks noGrp="1"/>
          </p:cNvSpPr>
          <p:nvPr/>
        </p:nvSpPr>
        <p:spPr bwMode="auto">
          <a:xfrm>
            <a:off x="3971619" y="8902393"/>
            <a:ext cx="3037211" cy="468630"/>
          </a:xfrm>
          <a:prstGeom prst="rect">
            <a:avLst/>
          </a:prstGeom>
          <a:noFill/>
          <a:ln w="9525">
            <a:noFill/>
            <a:miter lim="800000"/>
            <a:headEnd/>
            <a:tailEnd/>
          </a:ln>
        </p:spPr>
        <p:txBody>
          <a:bodyPr lIns="93602" tIns="46802" rIns="93602" bIns="46802" anchor="b"/>
          <a:lstStyle/>
          <a:p>
            <a:pPr algn="r" defTabSz="935297"/>
            <a:fld id="{78D5CA1F-3141-43A6-B692-7A7117E846A3}" type="slidenum">
              <a:rPr lang="en-US" sz="1200">
                <a:latin typeface="Arial" charset="0"/>
              </a:rPr>
              <a:pPr algn="r" defTabSz="935297"/>
              <a:t>9</a:t>
            </a:fld>
            <a:endParaRPr lang="en-US" sz="1200" dirty="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xfrm>
            <a:off x="1163638" y="703263"/>
            <a:ext cx="4684712" cy="3514725"/>
          </a:xfrm>
          <a:ln/>
        </p:spPr>
      </p:sp>
      <p:sp>
        <p:nvSpPr>
          <p:cNvPr id="129027" name="Rectangle 3"/>
          <p:cNvSpPr>
            <a:spLocks noGrp="1" noChangeArrowheads="1"/>
          </p:cNvSpPr>
          <p:nvPr>
            <p:ph type="body" idx="1"/>
          </p:nvPr>
        </p:nvSpPr>
        <p:spPr>
          <a:xfrm>
            <a:off x="934407" y="4452774"/>
            <a:ext cx="5141589" cy="4217670"/>
          </a:xfrm>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A79A3D-7A3A-43F8-BD87-4C8CCF8AA99C}" type="datetimeFigureOut">
              <a:rPr lang="en-US" smtClean="0"/>
              <a:pPr/>
              <a:t>7/14/2011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79A3D-7A3A-43F8-BD87-4C8CCF8AA99C}" type="datetimeFigureOut">
              <a:rPr lang="en-US" smtClean="0"/>
              <a:pPr/>
              <a:t>7/14/2011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79A3D-7A3A-43F8-BD87-4C8CCF8AA99C}" type="datetimeFigureOut">
              <a:rPr lang="en-US" smtClean="0"/>
              <a:pPr/>
              <a:t>7/14/2011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D76C06D-BD26-49A0-9FB5-F7B11CC065EC}" type="datetime1">
              <a:rPr lang="en-US"/>
              <a:pPr>
                <a:defRPr/>
              </a:pPr>
              <a:t>7/14/2011</a:t>
            </a:fld>
            <a:endParaRPr lang="en-US"/>
          </a:p>
        </p:txBody>
      </p:sp>
      <p:sp>
        <p:nvSpPr>
          <p:cNvPr id="4" name="Rectangle 5"/>
          <p:cNvSpPr>
            <a:spLocks noGrp="1" noChangeArrowheads="1"/>
          </p:cNvSpPr>
          <p:nvPr>
            <p:ph type="ftr" sz="quarter" idx="11"/>
          </p:nvPr>
        </p:nvSpPr>
        <p:spPr>
          <a:ln/>
        </p:spPr>
        <p:txBody>
          <a:bodyPr/>
          <a:lstStyle>
            <a:lvl5pPr lvl="4">
              <a:defRPr/>
            </a:lvl5pPr>
          </a:lstStyle>
          <a:p>
            <a:pPr lvl="4">
              <a:defRPr/>
            </a:pPr>
            <a:r>
              <a:rPr lang="en-US"/>
              <a:t>Lecture 1</a:t>
            </a:r>
          </a:p>
        </p:txBody>
      </p:sp>
      <p:sp>
        <p:nvSpPr>
          <p:cNvPr id="5" name="Rectangle 6"/>
          <p:cNvSpPr>
            <a:spLocks noGrp="1" noChangeArrowheads="1"/>
          </p:cNvSpPr>
          <p:nvPr>
            <p:ph type="sldNum" sz="quarter" idx="12"/>
          </p:nvPr>
        </p:nvSpPr>
        <p:spPr>
          <a:ln/>
        </p:spPr>
        <p:txBody>
          <a:bodyPr/>
          <a:lstStyle>
            <a:lvl1pPr>
              <a:defRPr/>
            </a:lvl1pPr>
          </a:lstStyle>
          <a:p>
            <a:pPr>
              <a:defRPr/>
            </a:pPr>
            <a:fld id="{993C7C9D-67D2-4530-B63A-92D61D97DF7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A79A3D-7A3A-43F8-BD87-4C8CCF8AA99C}" type="datetimeFigureOut">
              <a:rPr lang="en-US" smtClean="0"/>
              <a:pPr/>
              <a:t>7/14/2011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A79A3D-7A3A-43F8-BD87-4C8CCF8AA99C}" type="datetimeFigureOut">
              <a:rPr lang="en-US" smtClean="0"/>
              <a:pPr/>
              <a:t>7/14/2011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A79A3D-7A3A-43F8-BD87-4C8CCF8AA99C}" type="datetimeFigureOut">
              <a:rPr lang="en-US" smtClean="0"/>
              <a:pPr/>
              <a:t>7/14/2011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A79A3D-7A3A-43F8-BD87-4C8CCF8AA99C}" type="datetimeFigureOut">
              <a:rPr lang="en-US" smtClean="0"/>
              <a:pPr/>
              <a:t>7/14/2011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A79A3D-7A3A-43F8-BD87-4C8CCF8AA99C}" type="datetimeFigureOut">
              <a:rPr lang="en-US" smtClean="0"/>
              <a:pPr/>
              <a:t>7/14/2011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A79A3D-7A3A-43F8-BD87-4C8CCF8AA99C}" type="datetimeFigureOut">
              <a:rPr lang="en-US" smtClean="0"/>
              <a:pPr/>
              <a:t>7/14/2011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79A3D-7A3A-43F8-BD87-4C8CCF8AA99C}" type="datetimeFigureOut">
              <a:rPr lang="en-US" smtClean="0"/>
              <a:pPr/>
              <a:t>7/14/2011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79A3D-7A3A-43F8-BD87-4C8CCF8AA99C}" type="datetimeFigureOut">
              <a:rPr lang="en-US" smtClean="0"/>
              <a:pPr/>
              <a:t>7/14/2011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C74A9A-25CB-47EE-8684-B489E2FACDD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A79A3D-7A3A-43F8-BD87-4C8CCF8AA99C}" type="datetimeFigureOut">
              <a:rPr lang="en-US" smtClean="0"/>
              <a:pPr/>
              <a:t>7/14/2011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C74A9A-25CB-47EE-8684-B489E2FACDD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304800" y="0"/>
            <a:ext cx="8610600" cy="1077860"/>
          </a:xfrm>
          <a:prstGeom prst="rect">
            <a:avLst/>
          </a:prstGeom>
          <a:noFill/>
          <a:ln w="9525">
            <a:noFill/>
            <a:miter lim="800000"/>
            <a:headEnd/>
            <a:tailEnd/>
          </a:ln>
        </p:spPr>
        <p:txBody>
          <a:bodyPr lIns="92075" tIns="46038" rIns="92075" bIns="46038">
            <a:spAutoFit/>
          </a:bodyPr>
          <a:lstStyle/>
          <a:p>
            <a:pPr algn="ctr"/>
            <a:r>
              <a:rPr lang="en-US" sz="3200" dirty="0" smtClean="0"/>
              <a:t>Shaping Expectations &amp;</a:t>
            </a:r>
          </a:p>
          <a:p>
            <a:pPr algn="ctr"/>
            <a:r>
              <a:rPr lang="en-US" sz="3200" dirty="0" smtClean="0"/>
              <a:t>Enrolling Committed Students </a:t>
            </a:r>
            <a:endParaRPr lang="en-US" sz="3200" dirty="0"/>
          </a:p>
        </p:txBody>
      </p:sp>
      <p:sp>
        <p:nvSpPr>
          <p:cNvPr id="11267" name="Rectangle 3"/>
          <p:cNvSpPr>
            <a:spLocks noChangeArrowheads="1"/>
          </p:cNvSpPr>
          <p:nvPr/>
        </p:nvSpPr>
        <p:spPr bwMode="auto">
          <a:xfrm>
            <a:off x="-228600" y="6248400"/>
            <a:ext cx="9523413" cy="431529"/>
          </a:xfrm>
          <a:prstGeom prst="rect">
            <a:avLst/>
          </a:prstGeom>
          <a:noFill/>
          <a:ln w="9525">
            <a:noFill/>
            <a:miter lim="800000"/>
            <a:headEnd/>
            <a:tailEnd/>
          </a:ln>
        </p:spPr>
        <p:txBody>
          <a:bodyPr wrap="square" lIns="92075" tIns="46038" rIns="92075" bIns="46038">
            <a:spAutoFit/>
          </a:bodyPr>
          <a:lstStyle/>
          <a:p>
            <a:pPr algn="ctr" eaLnBrk="0" hangingPunct="0">
              <a:spcBef>
                <a:spcPct val="50000"/>
              </a:spcBef>
            </a:pPr>
            <a:r>
              <a:rPr lang="en-US" sz="2200" i="1" dirty="0">
                <a:latin typeface="Comic Sans MS" pitchFamily="66" charset="0"/>
              </a:rPr>
              <a:t>“Well, </a:t>
            </a:r>
            <a:r>
              <a:rPr lang="en-US" sz="2200" i="1" dirty="0" smtClean="0">
                <a:latin typeface="Comic Sans MS" pitchFamily="66" charset="0"/>
              </a:rPr>
              <a:t>class, </a:t>
            </a:r>
            <a:r>
              <a:rPr lang="en-US" sz="2200" i="1" dirty="0">
                <a:latin typeface="Comic Sans MS" pitchFamily="66" charset="0"/>
              </a:rPr>
              <a:t>now that we can agree on the </a:t>
            </a:r>
            <a:r>
              <a:rPr lang="en-US" sz="2200" i="1" dirty="0" smtClean="0">
                <a:latin typeface="Comic Sans MS" pitchFamily="66" charset="0"/>
              </a:rPr>
              <a:t>work load this term”</a:t>
            </a:r>
            <a:endParaRPr lang="en-US" sz="2200" i="1" dirty="0">
              <a:latin typeface="Comic Sans MS" pitchFamily="66" charset="0"/>
            </a:endParaRPr>
          </a:p>
        </p:txBody>
      </p:sp>
      <p:pic>
        <p:nvPicPr>
          <p:cNvPr id="11268" name="Picture 4"/>
          <p:cNvPicPr>
            <a:picLocks noChangeArrowheads="1"/>
          </p:cNvPicPr>
          <p:nvPr/>
        </p:nvPicPr>
        <p:blipFill>
          <a:blip r:embed="rId3" cstate="print"/>
          <a:srcRect/>
          <a:stretch>
            <a:fillRect/>
          </a:stretch>
        </p:blipFill>
        <p:spPr bwMode="auto">
          <a:xfrm>
            <a:off x="1905000" y="2286000"/>
            <a:ext cx="5157788" cy="3844925"/>
          </a:xfrm>
          <a:prstGeom prst="rect">
            <a:avLst/>
          </a:prstGeom>
          <a:noFill/>
          <a:ln w="9525">
            <a:noFill/>
            <a:miter lim="800000"/>
            <a:headEnd/>
            <a:tailEnd/>
          </a:ln>
        </p:spPr>
      </p:pic>
      <p:sp>
        <p:nvSpPr>
          <p:cNvPr id="5" name="TextBox 4"/>
          <p:cNvSpPr txBox="1"/>
          <p:nvPr/>
        </p:nvSpPr>
        <p:spPr>
          <a:xfrm>
            <a:off x="228600" y="1600200"/>
            <a:ext cx="2840842" cy="738664"/>
          </a:xfrm>
          <a:prstGeom prst="rect">
            <a:avLst/>
          </a:prstGeom>
          <a:noFill/>
        </p:spPr>
        <p:txBody>
          <a:bodyPr wrap="none" rtlCol="0">
            <a:spAutoFit/>
          </a:bodyPr>
          <a:lstStyle/>
          <a:p>
            <a:pPr algn="ctr"/>
            <a:r>
              <a:rPr lang="en-US" sz="1400" dirty="0" smtClean="0"/>
              <a:t>Peter Goodson</a:t>
            </a:r>
          </a:p>
          <a:p>
            <a:pPr algn="ctr"/>
            <a:r>
              <a:rPr lang="en-US" sz="1400" dirty="0" smtClean="0"/>
              <a:t>Center For Teaching Excellence</a:t>
            </a:r>
          </a:p>
          <a:p>
            <a:pPr algn="ctr"/>
            <a:endParaRPr lang="en-US" sz="1400" dirty="0"/>
          </a:p>
        </p:txBody>
      </p:sp>
      <p:sp>
        <p:nvSpPr>
          <p:cNvPr id="6" name="TextBox 5"/>
          <p:cNvSpPr txBox="1"/>
          <p:nvPr/>
        </p:nvSpPr>
        <p:spPr>
          <a:xfrm>
            <a:off x="6477000" y="1524000"/>
            <a:ext cx="1885453" cy="738664"/>
          </a:xfrm>
          <a:prstGeom prst="rect">
            <a:avLst/>
          </a:prstGeom>
          <a:noFill/>
        </p:spPr>
        <p:txBody>
          <a:bodyPr wrap="none" rtlCol="0">
            <a:spAutoFit/>
          </a:bodyPr>
          <a:lstStyle/>
          <a:p>
            <a:pPr algn="ctr"/>
            <a:r>
              <a:rPr lang="en-US" sz="1400" dirty="0" smtClean="0"/>
              <a:t>Day 2  8:30-9:45 am</a:t>
            </a:r>
          </a:p>
          <a:p>
            <a:pPr algn="ctr"/>
            <a:r>
              <a:rPr lang="en-US" sz="1400" dirty="0" smtClean="0"/>
              <a:t>S480</a:t>
            </a:r>
          </a:p>
          <a:p>
            <a:pPr algn="ctr"/>
            <a:endParaRPr lang="en-US" sz="1400" dirty="0"/>
          </a:p>
        </p:txBody>
      </p:sp>
      <p:sp>
        <p:nvSpPr>
          <p:cNvPr id="7" name="Line 3"/>
          <p:cNvSpPr>
            <a:spLocks noChangeShapeType="1"/>
          </p:cNvSpPr>
          <p:nvPr/>
        </p:nvSpPr>
        <p:spPr bwMode="auto">
          <a:xfrm>
            <a:off x="304800" y="1143000"/>
            <a:ext cx="8534400" cy="0"/>
          </a:xfrm>
          <a:prstGeom prst="line">
            <a:avLst/>
          </a:prstGeom>
          <a:noFill/>
          <a:ln w="76200">
            <a:solidFill>
              <a:schemeClr val="tx1"/>
            </a:solidFill>
            <a:round/>
            <a:headEnd type="none" w="sm" len="sm"/>
            <a:tailEnd type="none" w="sm" len="sm"/>
          </a:ln>
        </p:spPr>
        <p:txBody>
          <a:bodyPr wrap="none" anchor="ct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6"/>
          <p:cNvSpPr>
            <a:spLocks noGrp="1" noChangeArrowheads="1"/>
          </p:cNvSpPr>
          <p:nvPr>
            <p:ph type="sldNum" sz="quarter" idx="12"/>
          </p:nvPr>
        </p:nvSpPr>
        <p:spPr>
          <a:xfrm>
            <a:off x="6553200" y="6492875"/>
            <a:ext cx="2133600" cy="365125"/>
          </a:xfrm>
          <a:noFill/>
        </p:spPr>
        <p:txBody>
          <a:bodyPr/>
          <a:lstStyle/>
          <a:p>
            <a:fld id="{0B5C91CD-41D7-49F7-A924-68CC50183471}" type="slidenum">
              <a:rPr lang="en-US" smtClean="0"/>
              <a:pPr/>
              <a:t>10</a:t>
            </a:fld>
            <a:endParaRPr lang="en-US" dirty="0" smtClean="0"/>
          </a:p>
        </p:txBody>
      </p:sp>
      <p:sp>
        <p:nvSpPr>
          <p:cNvPr id="9220" name="Text Box 4"/>
          <p:cNvSpPr txBox="1">
            <a:spLocks noChangeArrowheads="1"/>
          </p:cNvSpPr>
          <p:nvPr/>
        </p:nvSpPr>
        <p:spPr bwMode="auto">
          <a:xfrm>
            <a:off x="304800" y="0"/>
            <a:ext cx="8458200" cy="954107"/>
          </a:xfrm>
          <a:prstGeom prst="rect">
            <a:avLst/>
          </a:prstGeom>
          <a:noFill/>
          <a:ln w="12700">
            <a:noFill/>
            <a:miter lim="800000"/>
            <a:headEnd type="none" w="sm" len="sm"/>
            <a:tailEnd type="none" w="sm" len="sm"/>
          </a:ln>
        </p:spPr>
        <p:txBody>
          <a:bodyPr wrap="square">
            <a:spAutoFit/>
          </a:bodyPr>
          <a:lstStyle/>
          <a:p>
            <a:pPr algn="ctr"/>
            <a:r>
              <a:rPr lang="en-US" sz="3200" dirty="0" smtClean="0"/>
              <a:t>Challenges: </a:t>
            </a:r>
          </a:p>
          <a:p>
            <a:pPr algn="ctr"/>
            <a:r>
              <a:rPr lang="en-US" sz="2400" dirty="0" smtClean="0"/>
              <a:t>Cold Calls And Consequences</a:t>
            </a:r>
            <a:endParaRPr lang="en-US" sz="2400" dirty="0"/>
          </a:p>
        </p:txBody>
      </p:sp>
      <p:sp>
        <p:nvSpPr>
          <p:cNvPr id="9221" name="Line 5"/>
          <p:cNvSpPr>
            <a:spLocks noChangeShapeType="1"/>
          </p:cNvSpPr>
          <p:nvPr/>
        </p:nvSpPr>
        <p:spPr bwMode="auto">
          <a:xfrm>
            <a:off x="334963" y="9906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6" name="Rectangle 5"/>
          <p:cNvSpPr/>
          <p:nvPr/>
        </p:nvSpPr>
        <p:spPr>
          <a:xfrm>
            <a:off x="0" y="1219200"/>
            <a:ext cx="9144000" cy="707886"/>
          </a:xfrm>
          <a:prstGeom prst="rect">
            <a:avLst/>
          </a:prstGeom>
        </p:spPr>
        <p:txBody>
          <a:bodyPr wrap="square">
            <a:spAutoFit/>
          </a:bodyPr>
          <a:lstStyle/>
          <a:p>
            <a:r>
              <a:rPr lang="en-US" sz="2000" dirty="0" smtClean="0"/>
              <a:t>I give students “cold calls” in advance so there is focus on what we want 	them to specifically master in the reading material. </a:t>
            </a:r>
            <a:endParaRPr lang="en-US" sz="2000" dirty="0"/>
          </a:p>
        </p:txBody>
      </p:sp>
      <p:pic>
        <p:nvPicPr>
          <p:cNvPr id="7" name="Picture 6" descr="HAAS COLD CALLS.png"/>
          <p:cNvPicPr>
            <a:picLocks noChangeAspect="1"/>
          </p:cNvPicPr>
          <p:nvPr/>
        </p:nvPicPr>
        <p:blipFill>
          <a:blip r:embed="rId2" cstate="print"/>
          <a:stretch>
            <a:fillRect/>
          </a:stretch>
        </p:blipFill>
        <p:spPr>
          <a:xfrm>
            <a:off x="457200" y="2117725"/>
            <a:ext cx="3922421" cy="2169555"/>
          </a:xfrm>
          <a:prstGeom prst="rect">
            <a:avLst/>
          </a:prstGeom>
          <a:ln>
            <a:solidFill>
              <a:schemeClr val="tx1">
                <a:lumMod val="65000"/>
                <a:lumOff val="35000"/>
              </a:schemeClr>
            </a:solidFill>
          </a:ln>
        </p:spPr>
      </p:pic>
      <p:sp>
        <p:nvSpPr>
          <p:cNvPr id="8" name="Rectangle 7"/>
          <p:cNvSpPr/>
          <p:nvPr/>
        </p:nvSpPr>
        <p:spPr>
          <a:xfrm>
            <a:off x="4419600" y="2362200"/>
            <a:ext cx="4724400" cy="1754326"/>
          </a:xfrm>
          <a:prstGeom prst="rect">
            <a:avLst/>
          </a:prstGeom>
        </p:spPr>
        <p:txBody>
          <a:bodyPr wrap="square">
            <a:spAutoFit/>
          </a:bodyPr>
          <a:lstStyle/>
          <a:p>
            <a:r>
              <a:rPr lang="en-US" dirty="0" smtClean="0"/>
              <a:t>Everybody uses cold calls so what is different than some in my class is what  happens if the student is not prepared.</a:t>
            </a:r>
          </a:p>
          <a:p>
            <a:endParaRPr lang="en-US" dirty="0" smtClean="0"/>
          </a:p>
          <a:p>
            <a:endParaRPr lang="en-US" dirty="0" smtClean="0"/>
          </a:p>
          <a:p>
            <a:r>
              <a:rPr lang="en-US" dirty="0" smtClean="0"/>
              <a:t> </a:t>
            </a:r>
            <a:endParaRPr lang="en-US" dirty="0"/>
          </a:p>
        </p:txBody>
      </p:sp>
      <p:sp>
        <p:nvSpPr>
          <p:cNvPr id="9" name="Rectangle 8"/>
          <p:cNvSpPr/>
          <p:nvPr/>
        </p:nvSpPr>
        <p:spPr>
          <a:xfrm>
            <a:off x="609600" y="4479925"/>
            <a:ext cx="8077200" cy="646331"/>
          </a:xfrm>
          <a:prstGeom prst="rect">
            <a:avLst/>
          </a:prstGeom>
        </p:spPr>
        <p:txBody>
          <a:bodyPr wrap="square">
            <a:spAutoFit/>
          </a:bodyPr>
          <a:lstStyle/>
          <a:p>
            <a:pPr>
              <a:buFont typeface="Wingdings" pitchFamily="2" charset="2"/>
              <a:buChar char="ü"/>
            </a:pPr>
            <a:r>
              <a:rPr lang="en-US" dirty="0" smtClean="0"/>
              <a:t>It been expressed by former students  that being unprepared is a 	highly uncomfortable experience in front of your peers </a:t>
            </a:r>
          </a:p>
        </p:txBody>
      </p:sp>
      <p:sp>
        <p:nvSpPr>
          <p:cNvPr id="10" name="Rectangle 9"/>
          <p:cNvSpPr/>
          <p:nvPr/>
        </p:nvSpPr>
        <p:spPr>
          <a:xfrm>
            <a:off x="609600" y="5394325"/>
            <a:ext cx="8077200" cy="923330"/>
          </a:xfrm>
          <a:prstGeom prst="rect">
            <a:avLst/>
          </a:prstGeom>
        </p:spPr>
        <p:txBody>
          <a:bodyPr wrap="square">
            <a:spAutoFit/>
          </a:bodyPr>
          <a:lstStyle/>
          <a:p>
            <a:pPr>
              <a:buFont typeface="Wingdings" pitchFamily="2" charset="2"/>
              <a:buChar char="ü"/>
            </a:pPr>
            <a:r>
              <a:rPr lang="en-US" dirty="0" smtClean="0"/>
              <a:t>I then role play a unprepared response with a student shill… Silly but </a:t>
            </a:r>
          </a:p>
          <a:p>
            <a:r>
              <a:rPr lang="en-US" dirty="0" smtClean="0"/>
              <a:t>	very effective and rarely  do we find an unprepared student</a:t>
            </a:r>
          </a:p>
          <a:p>
            <a:r>
              <a:rPr lang="en-US" dirty="0" smtClean="0"/>
              <a:t>	going forward</a:t>
            </a:r>
          </a:p>
        </p:txBody>
      </p:sp>
      <p:cxnSp>
        <p:nvCxnSpPr>
          <p:cNvPr id="12" name="Straight Connector 11"/>
          <p:cNvCxnSpPr/>
          <p:nvPr/>
        </p:nvCxnSpPr>
        <p:spPr>
          <a:xfrm>
            <a:off x="4343400" y="2117725"/>
            <a:ext cx="4343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419600" y="4327525"/>
            <a:ext cx="43434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Slide Number Placeholder 2"/>
          <p:cNvSpPr txBox="1">
            <a:spLocks noGrp="1"/>
          </p:cNvSpPr>
          <p:nvPr/>
        </p:nvSpPr>
        <p:spPr bwMode="auto">
          <a:xfrm>
            <a:off x="7272338" y="6553200"/>
            <a:ext cx="1905000" cy="457200"/>
          </a:xfrm>
          <a:prstGeom prst="rect">
            <a:avLst/>
          </a:prstGeom>
          <a:noFill/>
          <a:ln w="9525">
            <a:noFill/>
            <a:miter lim="800000"/>
            <a:headEnd/>
            <a:tailEnd/>
          </a:ln>
        </p:spPr>
        <p:txBody>
          <a:bodyPr wrap="none" lIns="92075" tIns="46038" rIns="92075" bIns="46038" anchor="ctr"/>
          <a:lstStyle/>
          <a:p>
            <a:pPr algn="r"/>
            <a:endParaRPr lang="en-US" sz="800" i="1" dirty="0"/>
          </a:p>
        </p:txBody>
      </p:sp>
      <p:sp>
        <p:nvSpPr>
          <p:cNvPr id="27652" name="Text Box 30"/>
          <p:cNvSpPr txBox="1">
            <a:spLocks noChangeArrowheads="1"/>
          </p:cNvSpPr>
          <p:nvPr/>
        </p:nvSpPr>
        <p:spPr bwMode="auto">
          <a:xfrm>
            <a:off x="0" y="0"/>
            <a:ext cx="8915400" cy="1066800"/>
          </a:xfrm>
          <a:prstGeom prst="rect">
            <a:avLst/>
          </a:prstGeom>
          <a:noFill/>
          <a:ln w="9525">
            <a:noFill/>
            <a:miter lim="800000"/>
            <a:headEnd/>
            <a:tailEnd/>
          </a:ln>
        </p:spPr>
        <p:txBody>
          <a:bodyPr/>
          <a:lstStyle/>
          <a:p>
            <a:pPr algn="ctr"/>
            <a:r>
              <a:rPr lang="en-US" sz="3300" dirty="0" smtClean="0"/>
              <a:t>Conditions of Enrollment: </a:t>
            </a:r>
          </a:p>
          <a:p>
            <a:pPr algn="ctr"/>
            <a:r>
              <a:rPr lang="en-US" sz="2000" dirty="0" smtClean="0"/>
              <a:t>The Rules Are the Rules- Be Clear on  the Way the Class Works</a:t>
            </a:r>
            <a:endParaRPr lang="en-US" sz="2000" dirty="0"/>
          </a:p>
        </p:txBody>
      </p:sp>
      <p:sp>
        <p:nvSpPr>
          <p:cNvPr id="27653" name="Line 31"/>
          <p:cNvSpPr>
            <a:spLocks noChangeShapeType="1"/>
          </p:cNvSpPr>
          <p:nvPr/>
        </p:nvSpPr>
        <p:spPr bwMode="auto">
          <a:xfrm>
            <a:off x="304800" y="9906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pic>
        <p:nvPicPr>
          <p:cNvPr id="27654" name="Picture 38"/>
          <p:cNvPicPr>
            <a:picLocks noChangeAspect="1" noChangeArrowheads="1"/>
          </p:cNvPicPr>
          <p:nvPr/>
        </p:nvPicPr>
        <p:blipFill>
          <a:blip r:embed="rId3" cstate="print"/>
          <a:srcRect/>
          <a:stretch>
            <a:fillRect/>
          </a:stretch>
        </p:blipFill>
        <p:spPr bwMode="auto">
          <a:xfrm>
            <a:off x="457200" y="838200"/>
            <a:ext cx="8115300" cy="2605088"/>
          </a:xfrm>
          <a:prstGeom prst="rect">
            <a:avLst/>
          </a:prstGeom>
          <a:noFill/>
          <a:ln w="12700">
            <a:noFill/>
            <a:miter lim="800000"/>
            <a:headEnd type="none" w="sm" len="sm"/>
            <a:tailEnd type="none" w="sm" len="sm"/>
          </a:ln>
        </p:spPr>
      </p:pic>
      <p:sp>
        <p:nvSpPr>
          <p:cNvPr id="27655" name="Text Box 52"/>
          <p:cNvSpPr txBox="1">
            <a:spLocks noChangeArrowheads="1"/>
          </p:cNvSpPr>
          <p:nvPr/>
        </p:nvSpPr>
        <p:spPr bwMode="auto">
          <a:xfrm>
            <a:off x="0" y="1155700"/>
            <a:ext cx="1905000" cy="1038746"/>
          </a:xfrm>
          <a:prstGeom prst="rect">
            <a:avLst/>
          </a:prstGeom>
          <a:noFill/>
          <a:ln w="12700">
            <a:noFill/>
            <a:miter lim="800000"/>
            <a:headEnd type="none" w="sm" len="sm"/>
            <a:tailEnd type="none" w="sm" len="sm"/>
          </a:ln>
        </p:spPr>
        <p:txBody>
          <a:bodyPr>
            <a:spAutoFit/>
          </a:bodyPr>
          <a:lstStyle/>
          <a:p>
            <a:pPr algn="ctr">
              <a:spcBef>
                <a:spcPct val="20000"/>
              </a:spcBef>
            </a:pPr>
            <a:endParaRPr lang="en-US" sz="1800" dirty="0"/>
          </a:p>
          <a:p>
            <a:pPr algn="ctr">
              <a:spcBef>
                <a:spcPct val="50000"/>
              </a:spcBef>
            </a:pPr>
            <a:endParaRPr lang="en-US" sz="1600" dirty="0"/>
          </a:p>
          <a:p>
            <a:pPr algn="ctr">
              <a:spcBef>
                <a:spcPct val="50000"/>
              </a:spcBef>
            </a:pPr>
            <a:endParaRPr lang="en-US" sz="1300" dirty="0"/>
          </a:p>
        </p:txBody>
      </p:sp>
      <p:sp>
        <p:nvSpPr>
          <p:cNvPr id="27656" name="Text Box 56"/>
          <p:cNvSpPr txBox="1">
            <a:spLocks noChangeArrowheads="1"/>
          </p:cNvSpPr>
          <p:nvPr/>
        </p:nvSpPr>
        <p:spPr bwMode="auto">
          <a:xfrm>
            <a:off x="304800" y="1066800"/>
            <a:ext cx="8458200" cy="5632311"/>
          </a:xfrm>
          <a:prstGeom prst="rect">
            <a:avLst/>
          </a:prstGeom>
          <a:noFill/>
          <a:ln w="12700">
            <a:noFill/>
            <a:miter lim="800000"/>
            <a:headEnd type="none" w="sm" len="sm"/>
            <a:tailEnd type="none" w="sm" len="sm"/>
          </a:ln>
        </p:spPr>
        <p:txBody>
          <a:bodyPr wrap="square">
            <a:spAutoFit/>
          </a:bodyPr>
          <a:lstStyle/>
          <a:p>
            <a:pPr>
              <a:spcBef>
                <a:spcPct val="50000"/>
              </a:spcBef>
            </a:pPr>
            <a:r>
              <a:rPr lang="en-US" u="sng" dirty="0" smtClean="0"/>
              <a:t>No Such Thing As A Late Assignment</a:t>
            </a:r>
            <a:r>
              <a:rPr lang="en-US" dirty="0" smtClean="0"/>
              <a:t>...any assignment turned in late results 	in a failure and will not be graded. There are no exceptions.</a:t>
            </a:r>
          </a:p>
          <a:p>
            <a:pPr>
              <a:spcBef>
                <a:spcPct val="50000"/>
              </a:spcBef>
            </a:pPr>
            <a:r>
              <a:rPr lang="en-US" u="sng" dirty="0" smtClean="0"/>
              <a:t>3 On A Team</a:t>
            </a:r>
            <a:r>
              <a:rPr lang="en-US" dirty="0" smtClean="0"/>
              <a:t>… free </a:t>
            </a:r>
            <a:r>
              <a:rPr lang="en-US" dirty="0"/>
              <a:t>riders will balk but you will learn more. Time tested. </a:t>
            </a:r>
            <a:r>
              <a:rPr lang="en-US" dirty="0" smtClean="0"/>
              <a:t>	Not  </a:t>
            </a:r>
            <a:r>
              <a:rPr lang="en-US" dirty="0"/>
              <a:t>optional</a:t>
            </a:r>
            <a:r>
              <a:rPr lang="en-US" dirty="0" smtClean="0"/>
              <a:t>!</a:t>
            </a:r>
          </a:p>
          <a:p>
            <a:pPr>
              <a:spcBef>
                <a:spcPct val="50000"/>
              </a:spcBef>
            </a:pPr>
            <a:r>
              <a:rPr lang="en-US" u="sng" dirty="0" smtClean="0"/>
              <a:t>Not A Correspondence Class…   </a:t>
            </a:r>
            <a:r>
              <a:rPr lang="en-US" dirty="0" smtClean="0"/>
              <a:t>individual answers from the GSI’s are not 	given. We organize a web spot and answer questions collectively 	and share with the whole class… adds value… trust us</a:t>
            </a:r>
          </a:p>
          <a:p>
            <a:pPr>
              <a:spcBef>
                <a:spcPct val="50000"/>
              </a:spcBef>
            </a:pPr>
            <a:r>
              <a:rPr lang="en-US" u="sng" dirty="0" smtClean="0"/>
              <a:t>No Computers or Cell Phones </a:t>
            </a:r>
            <a:r>
              <a:rPr lang="en-US" dirty="0" smtClean="0"/>
              <a:t>…the PowerPoint's provide ample notes; 	computers are not allowed in class nor are cell phone calls</a:t>
            </a:r>
          </a:p>
          <a:p>
            <a:pPr>
              <a:spcBef>
                <a:spcPct val="50000"/>
              </a:spcBef>
            </a:pPr>
            <a:r>
              <a:rPr lang="en-US" u="sng" dirty="0" smtClean="0"/>
              <a:t>Name Plates Required</a:t>
            </a:r>
            <a:r>
              <a:rPr lang="en-US" dirty="0" smtClean="0"/>
              <a:t>…to better personalize a large class, enable cold calls 	and comfort for visiting speakers each session</a:t>
            </a:r>
            <a:endParaRPr lang="en-US" dirty="0"/>
          </a:p>
          <a:p>
            <a:pPr>
              <a:spcBef>
                <a:spcPct val="50000"/>
              </a:spcBef>
            </a:pPr>
            <a:r>
              <a:rPr lang="en-US" u="sng" dirty="0" smtClean="0"/>
              <a:t>Be On Time</a:t>
            </a:r>
            <a:r>
              <a:rPr lang="en-US" dirty="0" smtClean="0"/>
              <a:t>… be </a:t>
            </a:r>
            <a:r>
              <a:rPr lang="en-US" dirty="0"/>
              <a:t>in your seat at the beginning of class or wait to rejoin at </a:t>
            </a:r>
            <a:r>
              <a:rPr lang="en-US" dirty="0" smtClean="0"/>
              <a:t>	the </a:t>
            </a:r>
            <a:r>
              <a:rPr lang="en-US" dirty="0"/>
              <a:t>break.  We take the view that it is a requirement to be prompt </a:t>
            </a:r>
            <a:r>
              <a:rPr lang="en-US" dirty="0" smtClean="0"/>
              <a:t>	in </a:t>
            </a:r>
            <a:r>
              <a:rPr lang="en-US" dirty="0"/>
              <a:t>most workplaces so we shouldn’t give you bad habits </a:t>
            </a:r>
            <a:r>
              <a:rPr lang="en-US" dirty="0" smtClean="0"/>
              <a:t>here </a:t>
            </a:r>
          </a:p>
          <a:p>
            <a:pPr>
              <a:spcBef>
                <a:spcPct val="50000"/>
              </a:spcBef>
            </a:pPr>
            <a:r>
              <a:rPr lang="en-US" u="sng" dirty="0" smtClean="0"/>
              <a:t>Attendance Required</a:t>
            </a:r>
            <a:r>
              <a:rPr lang="en-US" dirty="0" smtClean="0"/>
              <a:t>… be here - much is taught via the case method and 	the value is in person exchange . Two  unexcused absences carries   a 	huge penalty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6"/>
          <p:cNvSpPr>
            <a:spLocks noGrp="1" noChangeArrowheads="1"/>
          </p:cNvSpPr>
          <p:nvPr>
            <p:ph type="sldNum" sz="quarter" idx="12"/>
          </p:nvPr>
        </p:nvSpPr>
        <p:spPr>
          <a:noFill/>
        </p:spPr>
        <p:txBody>
          <a:bodyPr/>
          <a:lstStyle/>
          <a:p>
            <a:fld id="{0B5C91CD-41D7-49F7-A924-68CC50183471}" type="slidenum">
              <a:rPr lang="en-US" smtClean="0"/>
              <a:pPr/>
              <a:t>12</a:t>
            </a:fld>
            <a:endParaRPr lang="en-US" dirty="0" smtClean="0"/>
          </a:p>
        </p:txBody>
      </p:sp>
      <p:sp>
        <p:nvSpPr>
          <p:cNvPr id="9220" name="Text Box 4"/>
          <p:cNvSpPr txBox="1">
            <a:spLocks noChangeArrowheads="1"/>
          </p:cNvSpPr>
          <p:nvPr/>
        </p:nvSpPr>
        <p:spPr bwMode="auto">
          <a:xfrm>
            <a:off x="1399136" y="0"/>
            <a:ext cx="6678063" cy="1692771"/>
          </a:xfrm>
          <a:prstGeom prst="rect">
            <a:avLst/>
          </a:prstGeom>
          <a:noFill/>
          <a:ln w="12700">
            <a:noFill/>
            <a:miter lim="800000"/>
            <a:headEnd type="none" w="sm" len="sm"/>
            <a:tailEnd type="none" w="sm" len="sm"/>
          </a:ln>
        </p:spPr>
        <p:txBody>
          <a:bodyPr wrap="square">
            <a:spAutoFit/>
          </a:bodyPr>
          <a:lstStyle/>
          <a:p>
            <a:pPr algn="ctr"/>
            <a:r>
              <a:rPr lang="en-US" sz="3200" dirty="0" smtClean="0"/>
              <a:t>Class Room Confrontation: </a:t>
            </a:r>
          </a:p>
          <a:p>
            <a:pPr algn="ctr"/>
            <a:r>
              <a:rPr lang="en-US" sz="2400" dirty="0" smtClean="0"/>
              <a:t>Training in the Real World Atmosphere …</a:t>
            </a:r>
          </a:p>
          <a:p>
            <a:pPr algn="ctr"/>
            <a:r>
              <a:rPr lang="en-US" sz="2400" dirty="0" smtClean="0"/>
              <a:t>Instructive Classroom Tension</a:t>
            </a:r>
          </a:p>
          <a:p>
            <a:pPr algn="ctr"/>
            <a:endParaRPr lang="en-US" sz="2400" dirty="0"/>
          </a:p>
        </p:txBody>
      </p:sp>
      <p:sp>
        <p:nvSpPr>
          <p:cNvPr id="9221" name="Line 5"/>
          <p:cNvSpPr>
            <a:spLocks noChangeShapeType="1"/>
          </p:cNvSpPr>
          <p:nvPr/>
        </p:nvSpPr>
        <p:spPr bwMode="auto">
          <a:xfrm>
            <a:off x="228600" y="14478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6" name="Rectangle 5"/>
          <p:cNvSpPr/>
          <p:nvPr/>
        </p:nvSpPr>
        <p:spPr>
          <a:xfrm>
            <a:off x="0" y="1676400"/>
            <a:ext cx="9144000" cy="4801314"/>
          </a:xfrm>
          <a:prstGeom prst="rect">
            <a:avLst/>
          </a:prstGeom>
        </p:spPr>
        <p:txBody>
          <a:bodyPr wrap="square">
            <a:spAutoFit/>
          </a:bodyPr>
          <a:lstStyle/>
          <a:p>
            <a:pPr>
              <a:buFont typeface="Wingdings" pitchFamily="2" charset="2"/>
              <a:buChar char="ü"/>
            </a:pPr>
            <a:r>
              <a:rPr lang="en-US" dirty="0" smtClean="0"/>
              <a:t> </a:t>
            </a:r>
            <a:r>
              <a:rPr lang="en-US" u="sng" dirty="0" smtClean="0"/>
              <a:t>Settings And Styles Vary.</a:t>
            </a:r>
            <a:r>
              <a:rPr lang="en-US" dirty="0" smtClean="0"/>
              <a:t>.. But one of the distinctions in this course is that 	three  assignments are framed in a way that the student is the advisor or 	principal making a case in a presentation  either for or against a deal.</a:t>
            </a:r>
          </a:p>
          <a:p>
            <a:endParaRPr lang="en-US" dirty="0" smtClean="0"/>
          </a:p>
          <a:p>
            <a:pPr>
              <a:buFont typeface="Wingdings" pitchFamily="2" charset="2"/>
              <a:buChar char="ü"/>
            </a:pPr>
            <a:r>
              <a:rPr lang="en-US" dirty="0" smtClean="0"/>
              <a:t> </a:t>
            </a:r>
            <a:r>
              <a:rPr lang="en-US" u="sng" dirty="0" smtClean="0"/>
              <a:t>Context</a:t>
            </a:r>
            <a:r>
              <a:rPr lang="en-US" dirty="0" smtClean="0"/>
              <a:t>…. The audience is either a CEO, a board or a group of investors. Realize 	that outside advisors usually face  tension packed settings where their 	findings are openly and forcefully challenged.</a:t>
            </a:r>
          </a:p>
          <a:p>
            <a:endParaRPr lang="en-US" dirty="0" smtClean="0"/>
          </a:p>
          <a:p>
            <a:pPr>
              <a:buFont typeface="Wingdings" pitchFamily="2" charset="2"/>
              <a:buChar char="ü"/>
            </a:pPr>
            <a:r>
              <a:rPr lang="en-US" dirty="0" smtClean="0"/>
              <a:t> </a:t>
            </a:r>
            <a:r>
              <a:rPr lang="en-US" u="sng" dirty="0" smtClean="0"/>
              <a:t>Intellectual Tension </a:t>
            </a:r>
            <a:r>
              <a:rPr lang="en-US" dirty="0" smtClean="0"/>
              <a:t>…We create a tension by training your peers to drill down 	on the supporting logic of your point of view. When you are not 	thought-out  it becomes very obvious.</a:t>
            </a:r>
          </a:p>
          <a:p>
            <a:endParaRPr lang="en-US" dirty="0" smtClean="0"/>
          </a:p>
          <a:p>
            <a:pPr marL="342900" indent="-342900">
              <a:buFont typeface="Wingdings" pitchFamily="2" charset="2"/>
              <a:buChar char="ü"/>
            </a:pPr>
            <a:r>
              <a:rPr lang="en-US" u="sng" dirty="0" smtClean="0"/>
              <a:t>Conflict at Haas</a:t>
            </a:r>
            <a:r>
              <a:rPr lang="en-US" dirty="0" smtClean="0"/>
              <a:t>…</a:t>
            </a:r>
            <a:r>
              <a:rPr lang="en-US" u="sng" dirty="0" smtClean="0"/>
              <a:t> </a:t>
            </a:r>
            <a:r>
              <a:rPr lang="en-US" dirty="0" smtClean="0"/>
              <a:t>This  style of active interrogation and free for all  argument 	is not often experienced  in the Haas environment.  Students seem 	uncomfortable in navigating a seemingly "aggressive" atmosphere. Hence we 	give them  some practice at real world disputes involving big money and 	huge stakes.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6"/>
          <p:cNvSpPr>
            <a:spLocks noGrp="1" noChangeArrowheads="1"/>
          </p:cNvSpPr>
          <p:nvPr>
            <p:ph type="sldNum" sz="quarter" idx="12"/>
          </p:nvPr>
        </p:nvSpPr>
        <p:spPr>
          <a:noFill/>
        </p:spPr>
        <p:txBody>
          <a:bodyPr/>
          <a:lstStyle/>
          <a:p>
            <a:fld id="{506EE133-0784-4556-B3DB-C58DEA6E1321}" type="slidenum">
              <a:rPr lang="en-US" smtClean="0"/>
              <a:pPr/>
              <a:t>13</a:t>
            </a:fld>
            <a:endParaRPr lang="en-US" dirty="0" smtClean="0"/>
          </a:p>
        </p:txBody>
      </p:sp>
      <p:sp>
        <p:nvSpPr>
          <p:cNvPr id="71684" name="Rectangle 2"/>
          <p:cNvSpPr>
            <a:spLocks noChangeArrowheads="1"/>
          </p:cNvSpPr>
          <p:nvPr/>
        </p:nvSpPr>
        <p:spPr bwMode="auto">
          <a:xfrm>
            <a:off x="0" y="0"/>
            <a:ext cx="9142412" cy="1816524"/>
          </a:xfrm>
          <a:prstGeom prst="rect">
            <a:avLst/>
          </a:prstGeom>
          <a:noFill/>
          <a:ln w="9525">
            <a:noFill/>
            <a:miter lim="800000"/>
            <a:headEnd/>
            <a:tailEnd/>
          </a:ln>
        </p:spPr>
        <p:txBody>
          <a:bodyPr wrap="square" lIns="92075" tIns="46038" rIns="92075" bIns="46038">
            <a:spAutoFit/>
          </a:bodyPr>
          <a:lstStyle/>
          <a:p>
            <a:pPr algn="ctr"/>
            <a:r>
              <a:rPr lang="en-US" sz="3200" dirty="0" smtClean="0"/>
              <a:t>Criticism:</a:t>
            </a:r>
            <a:endParaRPr lang="en-US" sz="2000" dirty="0" smtClean="0"/>
          </a:p>
          <a:p>
            <a:pPr algn="ctr"/>
            <a:r>
              <a:rPr lang="en-US" sz="2000" dirty="0" smtClean="0"/>
              <a:t>Professor Too Tough On Students In Front Of Peers..</a:t>
            </a:r>
          </a:p>
          <a:p>
            <a:pPr algn="ctr"/>
            <a:r>
              <a:rPr lang="en-US" sz="2000" dirty="0" smtClean="0"/>
              <a:t>Slides Too Crowded … Lectures Loaded  With M&amp;A Slang</a:t>
            </a:r>
          </a:p>
          <a:p>
            <a:pPr algn="ctr"/>
            <a:r>
              <a:rPr lang="en-US" sz="2000" dirty="0" smtClean="0"/>
              <a:t> </a:t>
            </a:r>
          </a:p>
          <a:p>
            <a:pPr algn="ctr"/>
            <a:endParaRPr lang="en-US" sz="2000" dirty="0"/>
          </a:p>
        </p:txBody>
      </p:sp>
      <p:sp>
        <p:nvSpPr>
          <p:cNvPr id="71685" name="Line 3"/>
          <p:cNvSpPr>
            <a:spLocks noChangeShapeType="1"/>
          </p:cNvSpPr>
          <p:nvPr/>
        </p:nvSpPr>
        <p:spPr bwMode="auto">
          <a:xfrm>
            <a:off x="304800" y="1295400"/>
            <a:ext cx="8534400" cy="0"/>
          </a:xfrm>
          <a:prstGeom prst="line">
            <a:avLst/>
          </a:prstGeom>
          <a:noFill/>
          <a:ln w="76200">
            <a:solidFill>
              <a:schemeClr val="tx1"/>
            </a:solidFill>
            <a:round/>
            <a:headEnd type="none" w="sm" len="sm"/>
            <a:tailEnd type="none" w="sm" len="sm"/>
          </a:ln>
        </p:spPr>
        <p:txBody>
          <a:bodyPr wrap="none" anchor="ctr"/>
          <a:lstStyle/>
          <a:p>
            <a:endParaRPr lang="en-US"/>
          </a:p>
        </p:txBody>
      </p:sp>
      <p:sp>
        <p:nvSpPr>
          <p:cNvPr id="71686" name="Rectangle 4"/>
          <p:cNvSpPr>
            <a:spLocks noChangeArrowheads="1"/>
          </p:cNvSpPr>
          <p:nvPr/>
        </p:nvSpPr>
        <p:spPr bwMode="auto">
          <a:xfrm>
            <a:off x="0" y="0"/>
            <a:ext cx="4038600" cy="216086"/>
          </a:xfrm>
          <a:prstGeom prst="rect">
            <a:avLst/>
          </a:prstGeom>
          <a:noFill/>
          <a:ln w="9525">
            <a:noFill/>
            <a:miter lim="800000"/>
            <a:headEnd/>
            <a:tailEnd/>
          </a:ln>
        </p:spPr>
        <p:txBody>
          <a:bodyPr lIns="92075" tIns="46038" rIns="92075" bIns="46038">
            <a:spAutoFit/>
          </a:bodyPr>
          <a:lstStyle/>
          <a:p>
            <a:pPr>
              <a:spcBef>
                <a:spcPct val="50000"/>
              </a:spcBef>
            </a:pPr>
            <a:r>
              <a:rPr lang="en-US" sz="800" u="sng" dirty="0"/>
              <a:t>Student Quotes From Actual Evaluations</a:t>
            </a:r>
          </a:p>
        </p:txBody>
      </p:sp>
      <p:sp>
        <p:nvSpPr>
          <p:cNvPr id="71687" name="Rectangle 5"/>
          <p:cNvSpPr>
            <a:spLocks noChangeArrowheads="1"/>
          </p:cNvSpPr>
          <p:nvPr/>
        </p:nvSpPr>
        <p:spPr bwMode="auto">
          <a:xfrm>
            <a:off x="0" y="1371600"/>
            <a:ext cx="9144000" cy="4962000"/>
          </a:xfrm>
          <a:prstGeom prst="rect">
            <a:avLst/>
          </a:prstGeom>
          <a:noFill/>
          <a:ln w="9525">
            <a:noFill/>
            <a:miter lim="800000"/>
            <a:headEnd/>
            <a:tailEnd/>
          </a:ln>
        </p:spPr>
        <p:txBody>
          <a:bodyPr wrap="square" lIns="92075" tIns="46038" rIns="92075" bIns="46038">
            <a:spAutoFit/>
          </a:bodyPr>
          <a:lstStyle/>
          <a:p>
            <a:pPr>
              <a:spcBef>
                <a:spcPct val="50000"/>
              </a:spcBef>
            </a:pPr>
            <a:r>
              <a:rPr lang="en-US" sz="1600" dirty="0"/>
              <a:t>	</a:t>
            </a:r>
            <a:endParaRPr lang="en-US" sz="1600" dirty="0" smtClean="0"/>
          </a:p>
          <a:p>
            <a:pPr>
              <a:spcBef>
                <a:spcPct val="50000"/>
              </a:spcBef>
            </a:pPr>
            <a:r>
              <a:rPr lang="en-US" sz="1600" dirty="0" smtClean="0"/>
              <a:t>	 “Embarrassing students who were not prepared was not necessary” (2008)</a:t>
            </a:r>
          </a:p>
          <a:p>
            <a:pPr>
              <a:spcBef>
                <a:spcPct val="50000"/>
              </a:spcBef>
            </a:pPr>
            <a:r>
              <a:rPr lang="en-US" sz="1600" dirty="0" smtClean="0"/>
              <a:t>	“</a:t>
            </a:r>
            <a:r>
              <a:rPr lang="en-US" sz="1600" dirty="0"/>
              <a:t>Too much information on slides which made following the lecture </a:t>
            </a:r>
            <a:r>
              <a:rPr lang="en-US" sz="1600" dirty="0" smtClean="0"/>
              <a:t> difficult</a:t>
            </a:r>
            <a:r>
              <a:rPr lang="en-US" sz="1600" dirty="0"/>
              <a:t>” (2004) </a:t>
            </a:r>
            <a:r>
              <a:rPr lang="en-US" sz="1600" dirty="0" smtClean="0"/>
              <a:t>		and </a:t>
            </a:r>
            <a:r>
              <a:rPr lang="en-US" sz="1600" dirty="0"/>
              <a:t>“frequently flipped through slides too rapidly” (2004)</a:t>
            </a:r>
          </a:p>
          <a:p>
            <a:pPr>
              <a:spcBef>
                <a:spcPct val="50000"/>
              </a:spcBef>
            </a:pPr>
            <a:r>
              <a:rPr lang="en-US" sz="1600" dirty="0"/>
              <a:t>	“The jargon of the industry was particularly difficult to comprehend as it 	</a:t>
            </a:r>
            <a:r>
              <a:rPr lang="en-US" sz="1600" dirty="0" smtClean="0"/>
              <a:t>		was </a:t>
            </a:r>
            <a:r>
              <a:rPr lang="en-US" sz="1600" dirty="0"/>
              <a:t>very different than the academic vocabulary of most classes” (2004)</a:t>
            </a:r>
          </a:p>
          <a:p>
            <a:pPr>
              <a:spcBef>
                <a:spcPct val="50000"/>
              </a:spcBef>
            </a:pPr>
            <a:r>
              <a:rPr lang="en-US" sz="1600" dirty="0"/>
              <a:t>	“The American slang was very difficult to follow for an International 	</a:t>
            </a:r>
            <a:r>
              <a:rPr lang="en-US" sz="1600" dirty="0" smtClean="0"/>
              <a:t>		student</a:t>
            </a:r>
            <a:r>
              <a:rPr lang="en-US" sz="1600" dirty="0"/>
              <a:t>” (2005</a:t>
            </a:r>
            <a:r>
              <a:rPr lang="en-US" sz="1600" dirty="0" smtClean="0"/>
              <a:t>)</a:t>
            </a:r>
            <a:endParaRPr lang="en-US" sz="1600" dirty="0"/>
          </a:p>
          <a:p>
            <a:pPr>
              <a:spcBef>
                <a:spcPct val="50000"/>
              </a:spcBef>
            </a:pPr>
            <a:r>
              <a:rPr lang="en-US" sz="2000" b="1" dirty="0"/>
              <a:t>On the other hand …</a:t>
            </a:r>
          </a:p>
          <a:p>
            <a:pPr>
              <a:spcBef>
                <a:spcPct val="90000"/>
              </a:spcBef>
            </a:pPr>
            <a:r>
              <a:rPr lang="en-US" sz="1600" dirty="0" smtClean="0"/>
              <a:t>	“Wish more professors were openly tough on the unprepared … we pay too much to 		put up with someone who has not read the material and wants us to 	slow 		down or wants to shift topic and tell us how great they are” (2009)</a:t>
            </a:r>
            <a:endParaRPr lang="en-US" sz="1600" dirty="0"/>
          </a:p>
          <a:p>
            <a:pPr>
              <a:spcBef>
                <a:spcPct val="50000"/>
              </a:spcBef>
            </a:pPr>
            <a:r>
              <a:rPr lang="en-US" sz="1600" dirty="0" smtClean="0"/>
              <a:t>	“</a:t>
            </a:r>
            <a:r>
              <a:rPr lang="en-US" sz="1600" dirty="0"/>
              <a:t>Unique opportunity to understand how practitioners refer to their trade” </a:t>
            </a:r>
            <a:r>
              <a:rPr lang="en-US" sz="1600" dirty="0" smtClean="0"/>
              <a:t>(</a:t>
            </a:r>
            <a:r>
              <a:rPr lang="en-US" sz="1600" dirty="0"/>
              <a:t>2004</a:t>
            </a:r>
            <a:r>
              <a:rPr lang="en-US" sz="1600" dirty="0" smtClean="0"/>
              <a:t>)</a:t>
            </a:r>
          </a:p>
          <a:p>
            <a:pPr>
              <a:spcBef>
                <a:spcPct val="50000"/>
              </a:spcBef>
            </a:pPr>
            <a:r>
              <a:rPr lang="en-US" sz="1600" dirty="0" smtClean="0"/>
              <a:t>	“Slides were a great resource of information distinguishing concepts on a 			standalone basis” (2005)</a:t>
            </a:r>
            <a:endParaRPr lang="en-US" sz="1600" dirty="0"/>
          </a:p>
        </p:txBody>
      </p:sp>
      <p:sp>
        <p:nvSpPr>
          <p:cNvPr id="71688" name="Rectangle 6"/>
          <p:cNvSpPr>
            <a:spLocks noChangeArrowheads="1"/>
          </p:cNvSpPr>
          <p:nvPr/>
        </p:nvSpPr>
        <p:spPr bwMode="auto">
          <a:xfrm>
            <a:off x="457200" y="4343400"/>
            <a:ext cx="8382000" cy="2057400"/>
          </a:xfrm>
          <a:prstGeom prst="rect">
            <a:avLst/>
          </a:prstGeom>
          <a:noFill/>
          <a:ln w="25400">
            <a:solidFill>
              <a:srgbClr val="FF0000"/>
            </a:solidFill>
            <a:miter lim="800000"/>
            <a:headEnd type="none" w="sm" len="sm"/>
            <a:tailEnd type="none" w="sm" len="sm"/>
          </a:ln>
        </p:spPr>
        <p:txBody>
          <a:bodyPr wrap="none" anchor="ctr"/>
          <a:lstStyle/>
          <a:p>
            <a:endParaRPr lang="en-US" sz="54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6"/>
          <p:cNvSpPr>
            <a:spLocks noGrp="1" noChangeArrowheads="1"/>
          </p:cNvSpPr>
          <p:nvPr>
            <p:ph type="sldNum" sz="quarter" idx="12"/>
          </p:nvPr>
        </p:nvSpPr>
        <p:spPr>
          <a:noFill/>
        </p:spPr>
        <p:txBody>
          <a:bodyPr/>
          <a:lstStyle/>
          <a:p>
            <a:fld id="{1EE2D52E-C4ED-4E1A-B4C3-4E812155A6BF}" type="slidenum">
              <a:rPr lang="en-US" smtClean="0"/>
              <a:pPr/>
              <a:t>14</a:t>
            </a:fld>
            <a:endParaRPr lang="en-US" dirty="0" smtClean="0"/>
          </a:p>
        </p:txBody>
      </p:sp>
      <p:sp>
        <p:nvSpPr>
          <p:cNvPr id="69636" name="Rectangle 2"/>
          <p:cNvSpPr>
            <a:spLocks noChangeArrowheads="1"/>
          </p:cNvSpPr>
          <p:nvPr/>
        </p:nvSpPr>
        <p:spPr bwMode="auto">
          <a:xfrm>
            <a:off x="42862" y="0"/>
            <a:ext cx="9101138" cy="1016305"/>
          </a:xfrm>
          <a:prstGeom prst="rect">
            <a:avLst/>
          </a:prstGeom>
          <a:noFill/>
          <a:ln w="9525">
            <a:noFill/>
            <a:miter lim="800000"/>
            <a:headEnd/>
            <a:tailEnd/>
          </a:ln>
        </p:spPr>
        <p:txBody>
          <a:bodyPr lIns="92075" tIns="46038" rIns="92075" bIns="46038">
            <a:spAutoFit/>
          </a:bodyPr>
          <a:lstStyle/>
          <a:p>
            <a:pPr algn="ctr"/>
            <a:r>
              <a:rPr lang="en-US" sz="3600" dirty="0" smtClean="0"/>
              <a:t>Criticism:</a:t>
            </a:r>
          </a:p>
          <a:p>
            <a:pPr algn="ctr"/>
            <a:r>
              <a:rPr lang="en-US" sz="2400" dirty="0" smtClean="0"/>
              <a:t>Not </a:t>
            </a:r>
            <a:r>
              <a:rPr lang="en-US" sz="2400" dirty="0"/>
              <a:t>Much Hand Holding On Assignments </a:t>
            </a:r>
          </a:p>
        </p:txBody>
      </p:sp>
      <p:sp>
        <p:nvSpPr>
          <p:cNvPr id="69637" name="Line 3"/>
          <p:cNvSpPr>
            <a:spLocks noChangeShapeType="1"/>
          </p:cNvSpPr>
          <p:nvPr/>
        </p:nvSpPr>
        <p:spPr bwMode="auto">
          <a:xfrm>
            <a:off x="323850" y="11430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69638" name="Rectangle 4"/>
          <p:cNvSpPr>
            <a:spLocks noChangeArrowheads="1"/>
          </p:cNvSpPr>
          <p:nvPr/>
        </p:nvSpPr>
        <p:spPr bwMode="auto">
          <a:xfrm>
            <a:off x="0" y="0"/>
            <a:ext cx="4038600" cy="216086"/>
          </a:xfrm>
          <a:prstGeom prst="rect">
            <a:avLst/>
          </a:prstGeom>
          <a:noFill/>
          <a:ln w="9525">
            <a:noFill/>
            <a:miter lim="800000"/>
            <a:headEnd/>
            <a:tailEnd/>
          </a:ln>
        </p:spPr>
        <p:txBody>
          <a:bodyPr lIns="92075" tIns="46038" rIns="92075" bIns="46038">
            <a:spAutoFit/>
          </a:bodyPr>
          <a:lstStyle/>
          <a:p>
            <a:pPr>
              <a:spcBef>
                <a:spcPct val="50000"/>
              </a:spcBef>
            </a:pPr>
            <a:r>
              <a:rPr lang="en-US" sz="800" u="sng" dirty="0"/>
              <a:t>Student Quotes From Actual Evaluations</a:t>
            </a:r>
          </a:p>
        </p:txBody>
      </p:sp>
      <p:sp>
        <p:nvSpPr>
          <p:cNvPr id="69639" name="Rectangle 5"/>
          <p:cNvSpPr>
            <a:spLocks noChangeArrowheads="1"/>
          </p:cNvSpPr>
          <p:nvPr/>
        </p:nvSpPr>
        <p:spPr bwMode="auto">
          <a:xfrm>
            <a:off x="0" y="1295400"/>
            <a:ext cx="8763000" cy="5171288"/>
          </a:xfrm>
          <a:prstGeom prst="rect">
            <a:avLst/>
          </a:prstGeom>
          <a:noFill/>
          <a:ln w="9525">
            <a:noFill/>
            <a:miter lim="800000"/>
            <a:headEnd/>
            <a:tailEnd/>
          </a:ln>
        </p:spPr>
        <p:txBody>
          <a:bodyPr lIns="92075" tIns="46038" rIns="92075" bIns="46038">
            <a:spAutoFit/>
          </a:bodyPr>
          <a:lstStyle/>
          <a:p>
            <a:pPr>
              <a:spcBef>
                <a:spcPct val="50000"/>
              </a:spcBef>
            </a:pPr>
            <a:r>
              <a:rPr lang="en-US" sz="2200" dirty="0">
                <a:sym typeface="Monotype Sorts" pitchFamily="2" charset="2"/>
              </a:rPr>
              <a:t>	“Did not provide detailed step-by-step instructions 	</a:t>
            </a:r>
            <a:r>
              <a:rPr lang="en-US" sz="2200" dirty="0" smtClean="0">
                <a:sym typeface="Monotype Sorts" pitchFamily="2" charset="2"/>
              </a:rPr>
              <a:t>		for </a:t>
            </a:r>
            <a:r>
              <a:rPr lang="en-US" sz="2200" dirty="0">
                <a:sym typeface="Monotype Sorts" pitchFamily="2" charset="2"/>
              </a:rPr>
              <a:t>assignments” (</a:t>
            </a:r>
            <a:r>
              <a:rPr lang="en-US" sz="2200" dirty="0" smtClean="0">
                <a:sym typeface="Monotype Sorts" pitchFamily="2" charset="2"/>
              </a:rPr>
              <a:t>2009) </a:t>
            </a:r>
            <a:r>
              <a:rPr lang="en-US" sz="2200" dirty="0">
                <a:sym typeface="Monotype Sorts" pitchFamily="2" charset="2"/>
              </a:rPr>
              <a:t>and “Not obvious how to </a:t>
            </a:r>
            <a:r>
              <a:rPr lang="en-US" sz="2200" dirty="0" smtClean="0">
                <a:sym typeface="Monotype Sorts" pitchFamily="2" charset="2"/>
              </a:rPr>
              <a:t>		do projects</a:t>
            </a:r>
            <a:r>
              <a:rPr lang="en-US" sz="2200" dirty="0">
                <a:sym typeface="Monotype Sorts" pitchFamily="2" charset="2"/>
              </a:rPr>
              <a:t>” (2004)</a:t>
            </a:r>
          </a:p>
          <a:p>
            <a:pPr>
              <a:spcBef>
                <a:spcPct val="50000"/>
              </a:spcBef>
            </a:pPr>
            <a:r>
              <a:rPr lang="en-US" sz="2200" dirty="0">
                <a:sym typeface="Monotype Sorts" pitchFamily="2" charset="2"/>
              </a:rPr>
              <a:t>	“Could have spent more time teaching modeling” (2004)</a:t>
            </a:r>
          </a:p>
          <a:p>
            <a:pPr>
              <a:spcBef>
                <a:spcPct val="50000"/>
              </a:spcBef>
            </a:pPr>
            <a:r>
              <a:rPr lang="en-US" sz="2200" dirty="0">
                <a:sym typeface="Monotype Sorts" pitchFamily="2" charset="2"/>
              </a:rPr>
              <a:t>	“Did not walk through the ‘details’ of any of the 	</a:t>
            </a:r>
            <a:r>
              <a:rPr lang="en-US" sz="2200" dirty="0" smtClean="0">
                <a:sym typeface="Monotype Sorts" pitchFamily="2" charset="2"/>
              </a:rPr>
              <a:t>			assignments</a:t>
            </a:r>
            <a:r>
              <a:rPr lang="en-US" sz="2200" dirty="0">
                <a:sym typeface="Monotype Sorts" pitchFamily="2" charset="2"/>
              </a:rPr>
              <a:t>” (</a:t>
            </a:r>
            <a:r>
              <a:rPr lang="en-US" sz="2200" dirty="0" smtClean="0">
                <a:sym typeface="Monotype Sorts" pitchFamily="2" charset="2"/>
              </a:rPr>
              <a:t>2008)</a:t>
            </a:r>
            <a:endParaRPr lang="en-US" sz="2200" dirty="0">
              <a:sym typeface="Monotype Sorts" pitchFamily="2" charset="2"/>
            </a:endParaRPr>
          </a:p>
          <a:p>
            <a:pPr>
              <a:spcBef>
                <a:spcPct val="50000"/>
              </a:spcBef>
            </a:pPr>
            <a:r>
              <a:rPr lang="en-US" sz="2200" b="1" dirty="0" smtClean="0">
                <a:sym typeface="Monotype Sorts" pitchFamily="2" charset="2"/>
              </a:rPr>
              <a:t>On </a:t>
            </a:r>
            <a:r>
              <a:rPr lang="en-US" sz="2200" b="1" dirty="0">
                <a:sym typeface="Monotype Sorts" pitchFamily="2" charset="2"/>
              </a:rPr>
              <a:t>the other hand …</a:t>
            </a:r>
          </a:p>
          <a:p>
            <a:pPr>
              <a:spcBef>
                <a:spcPct val="50000"/>
              </a:spcBef>
            </a:pPr>
            <a:r>
              <a:rPr lang="en-US" sz="2200" dirty="0">
                <a:sym typeface="Monotype Sorts" pitchFamily="2" charset="2"/>
              </a:rPr>
              <a:t>	</a:t>
            </a:r>
            <a:r>
              <a:rPr lang="en-US" sz="2000" dirty="0">
                <a:sym typeface="Monotype Sorts" pitchFamily="2" charset="2"/>
              </a:rPr>
              <a:t>“If you like formulas and step-by-step certainty, this 	</a:t>
            </a:r>
            <a:r>
              <a:rPr lang="en-US" sz="2000" dirty="0" smtClean="0">
                <a:sym typeface="Monotype Sorts" pitchFamily="2" charset="2"/>
              </a:rPr>
              <a:t>		course </a:t>
            </a:r>
            <a:r>
              <a:rPr lang="en-US" sz="2000" dirty="0">
                <a:sym typeface="Monotype Sorts" pitchFamily="2" charset="2"/>
              </a:rPr>
              <a:t>is not for you”</a:t>
            </a:r>
          </a:p>
          <a:p>
            <a:pPr>
              <a:spcBef>
                <a:spcPct val="50000"/>
              </a:spcBef>
            </a:pPr>
            <a:r>
              <a:rPr lang="en-US" sz="2000" dirty="0">
                <a:sym typeface="Monotype Sorts" pitchFamily="2" charset="2"/>
              </a:rPr>
              <a:t>	“If you like advanced problem solving and tackling 	</a:t>
            </a:r>
            <a:r>
              <a:rPr lang="en-US" sz="2000" dirty="0" smtClean="0">
                <a:sym typeface="Monotype Sorts" pitchFamily="2" charset="2"/>
              </a:rPr>
              <a:t>			ambiguity </a:t>
            </a:r>
            <a:r>
              <a:rPr lang="en-US" sz="2000" dirty="0">
                <a:sym typeface="Monotype Sorts" pitchFamily="2" charset="2"/>
              </a:rPr>
              <a:t>as it exists in deal making in the real </a:t>
            </a:r>
            <a:r>
              <a:rPr lang="en-US" sz="2000" dirty="0" smtClean="0">
                <a:sym typeface="Monotype Sorts" pitchFamily="2" charset="2"/>
              </a:rPr>
              <a:t>world</a:t>
            </a:r>
            <a:r>
              <a:rPr lang="en-US" sz="2000" dirty="0">
                <a:sym typeface="Monotype Sorts" pitchFamily="2" charset="2"/>
              </a:rPr>
              <a:t>, </a:t>
            </a:r>
            <a:r>
              <a:rPr lang="en-US" sz="2000" dirty="0" smtClean="0">
                <a:sym typeface="Monotype Sorts" pitchFamily="2" charset="2"/>
              </a:rPr>
              <a:t>		get comfortable </a:t>
            </a:r>
            <a:r>
              <a:rPr lang="en-US" sz="2000" dirty="0">
                <a:sym typeface="Monotype Sorts" pitchFamily="2" charset="2"/>
              </a:rPr>
              <a:t>and stay a while … great </a:t>
            </a:r>
            <a:r>
              <a:rPr lang="en-US" sz="2000" dirty="0" smtClean="0">
                <a:sym typeface="Monotype Sorts" pitchFamily="2" charset="2"/>
              </a:rPr>
              <a:t>course </a:t>
            </a:r>
            <a:r>
              <a:rPr lang="en-US" sz="2000" dirty="0">
                <a:sym typeface="Monotype Sorts" pitchFamily="2" charset="2"/>
              </a:rPr>
              <a:t>for the </a:t>
            </a:r>
            <a:r>
              <a:rPr lang="en-US" sz="2000" dirty="0" smtClean="0">
                <a:sym typeface="Monotype Sorts" pitchFamily="2" charset="2"/>
              </a:rPr>
              <a:t>		top executive/ownership </a:t>
            </a:r>
            <a:r>
              <a:rPr lang="en-US" sz="2000" dirty="0">
                <a:sym typeface="Monotype Sorts" pitchFamily="2" charset="2"/>
              </a:rPr>
              <a:t>aspirant” (2005)</a:t>
            </a:r>
          </a:p>
        </p:txBody>
      </p:sp>
      <p:sp>
        <p:nvSpPr>
          <p:cNvPr id="69640" name="Rectangle 6"/>
          <p:cNvSpPr>
            <a:spLocks noChangeArrowheads="1"/>
          </p:cNvSpPr>
          <p:nvPr/>
        </p:nvSpPr>
        <p:spPr bwMode="auto">
          <a:xfrm>
            <a:off x="685800" y="4318000"/>
            <a:ext cx="8077200" cy="2387600"/>
          </a:xfrm>
          <a:prstGeom prst="rect">
            <a:avLst/>
          </a:prstGeom>
          <a:noFill/>
          <a:ln w="25400">
            <a:solidFill>
              <a:srgbClr val="FF0000"/>
            </a:solidFill>
            <a:miter lim="800000"/>
            <a:headEnd type="none" w="sm" len="sm"/>
            <a:tailEnd type="none" w="sm" len="sm"/>
          </a:ln>
        </p:spPr>
        <p:txBody>
          <a:bodyPr wrap="none" anchor="ctr"/>
          <a:lstStyle/>
          <a:p>
            <a:endParaRPr lang="en-US" sz="5400" dirty="0"/>
          </a:p>
        </p:txBody>
      </p:sp>
    </p:spTree>
  </p:cSld>
  <p:clrMapOvr>
    <a:masterClrMapping/>
  </p:clrMapOvr>
  <p:transition advTm="1583"/>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6"/>
          <p:cNvSpPr>
            <a:spLocks noGrp="1" noChangeArrowheads="1"/>
          </p:cNvSpPr>
          <p:nvPr>
            <p:ph type="sldNum" sz="quarter" idx="12"/>
          </p:nvPr>
        </p:nvSpPr>
        <p:spPr>
          <a:noFill/>
        </p:spPr>
        <p:txBody>
          <a:bodyPr/>
          <a:lstStyle/>
          <a:p>
            <a:fld id="{CD615B88-C447-4AFA-8A0D-C7BB441C3558}" type="slidenum">
              <a:rPr lang="en-US" smtClean="0"/>
              <a:pPr/>
              <a:t>15</a:t>
            </a:fld>
            <a:endParaRPr lang="en-US" dirty="0" smtClean="0"/>
          </a:p>
        </p:txBody>
      </p:sp>
      <p:sp>
        <p:nvSpPr>
          <p:cNvPr id="70660" name="Rectangle 2"/>
          <p:cNvSpPr>
            <a:spLocks noChangeArrowheads="1"/>
          </p:cNvSpPr>
          <p:nvPr/>
        </p:nvSpPr>
        <p:spPr bwMode="auto">
          <a:xfrm>
            <a:off x="0" y="0"/>
            <a:ext cx="9142413" cy="893194"/>
          </a:xfrm>
          <a:prstGeom prst="rect">
            <a:avLst/>
          </a:prstGeom>
          <a:noFill/>
          <a:ln w="9525">
            <a:noFill/>
            <a:miter lim="800000"/>
            <a:headEnd/>
            <a:tailEnd/>
          </a:ln>
        </p:spPr>
        <p:txBody>
          <a:bodyPr lIns="92075" tIns="46038" rIns="92075" bIns="46038">
            <a:spAutoFit/>
          </a:bodyPr>
          <a:lstStyle/>
          <a:p>
            <a:pPr algn="ctr"/>
            <a:r>
              <a:rPr lang="en-US" sz="2800" dirty="0" smtClean="0"/>
              <a:t>Criticism:</a:t>
            </a:r>
          </a:p>
          <a:p>
            <a:pPr algn="ctr"/>
            <a:r>
              <a:rPr lang="en-US" sz="2400" dirty="0" smtClean="0"/>
              <a:t>More </a:t>
            </a:r>
            <a:r>
              <a:rPr lang="en-US" sz="2400" dirty="0"/>
              <a:t>Breadth Than Depth &amp; Very Fast Paced</a:t>
            </a:r>
          </a:p>
        </p:txBody>
      </p:sp>
      <p:sp>
        <p:nvSpPr>
          <p:cNvPr id="70661" name="Line 3"/>
          <p:cNvSpPr>
            <a:spLocks noChangeShapeType="1"/>
          </p:cNvSpPr>
          <p:nvPr/>
        </p:nvSpPr>
        <p:spPr bwMode="auto">
          <a:xfrm>
            <a:off x="304800" y="11430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70662" name="Rectangle 4"/>
          <p:cNvSpPr>
            <a:spLocks noChangeArrowheads="1"/>
          </p:cNvSpPr>
          <p:nvPr/>
        </p:nvSpPr>
        <p:spPr bwMode="auto">
          <a:xfrm>
            <a:off x="0" y="0"/>
            <a:ext cx="4038600" cy="216086"/>
          </a:xfrm>
          <a:prstGeom prst="rect">
            <a:avLst/>
          </a:prstGeom>
          <a:noFill/>
          <a:ln w="9525">
            <a:noFill/>
            <a:miter lim="800000"/>
            <a:headEnd/>
            <a:tailEnd/>
          </a:ln>
        </p:spPr>
        <p:txBody>
          <a:bodyPr lIns="92075" tIns="46038" rIns="92075" bIns="46038">
            <a:spAutoFit/>
          </a:bodyPr>
          <a:lstStyle/>
          <a:p>
            <a:pPr>
              <a:spcBef>
                <a:spcPct val="50000"/>
              </a:spcBef>
            </a:pPr>
            <a:r>
              <a:rPr lang="en-US" sz="800" u="sng" dirty="0"/>
              <a:t>Student Quotes From Actual Evaluations</a:t>
            </a:r>
          </a:p>
        </p:txBody>
      </p:sp>
      <p:sp>
        <p:nvSpPr>
          <p:cNvPr id="70663" name="Rectangle 5"/>
          <p:cNvSpPr>
            <a:spLocks noChangeArrowheads="1"/>
          </p:cNvSpPr>
          <p:nvPr/>
        </p:nvSpPr>
        <p:spPr bwMode="auto">
          <a:xfrm>
            <a:off x="444500" y="1308100"/>
            <a:ext cx="8253413" cy="5171288"/>
          </a:xfrm>
          <a:prstGeom prst="rect">
            <a:avLst/>
          </a:prstGeom>
          <a:noFill/>
          <a:ln w="9525">
            <a:noFill/>
            <a:miter lim="800000"/>
            <a:headEnd/>
            <a:tailEnd/>
          </a:ln>
        </p:spPr>
        <p:txBody>
          <a:bodyPr lIns="92075" tIns="46038" rIns="92075" bIns="46038">
            <a:spAutoFit/>
          </a:bodyPr>
          <a:lstStyle/>
          <a:p>
            <a:pPr defTabSz="622300">
              <a:spcBef>
                <a:spcPct val="50000"/>
              </a:spcBef>
            </a:pPr>
            <a:r>
              <a:rPr lang="en-US" sz="1800" dirty="0">
                <a:sym typeface="Monotype Sorts" pitchFamily="2" charset="2"/>
              </a:rPr>
              <a:t>	“Would have been great to have as a three-unit course” (2004) and 	</a:t>
            </a:r>
            <a:r>
              <a:rPr lang="en-US" sz="1800" dirty="0" smtClean="0">
                <a:sym typeface="Monotype Sorts" pitchFamily="2" charset="2"/>
              </a:rPr>
              <a:t>	“</a:t>
            </a:r>
            <a:r>
              <a:rPr lang="en-US" sz="1800" dirty="0">
                <a:sym typeface="Monotype Sorts" pitchFamily="2" charset="2"/>
              </a:rPr>
              <a:t>I would have loved to have another five weeks” (2005)</a:t>
            </a:r>
          </a:p>
          <a:p>
            <a:pPr defTabSz="622300">
              <a:spcBef>
                <a:spcPct val="50000"/>
              </a:spcBef>
            </a:pPr>
            <a:r>
              <a:rPr lang="en-US" sz="1800" dirty="0">
                <a:sym typeface="Monotype Sorts" pitchFamily="2" charset="2"/>
              </a:rPr>
              <a:t>	“Moved over some questions too fast and sometimes glossed over 	</a:t>
            </a:r>
            <a:r>
              <a:rPr lang="en-US" sz="1800" dirty="0" smtClean="0">
                <a:sym typeface="Monotype Sorts" pitchFamily="2" charset="2"/>
              </a:rPr>
              <a:t>	material </a:t>
            </a:r>
            <a:r>
              <a:rPr lang="en-US" sz="1800" dirty="0">
                <a:sym typeface="Monotype Sorts" pitchFamily="2" charset="2"/>
              </a:rPr>
              <a:t>leaving us to read from the text” (</a:t>
            </a:r>
            <a:r>
              <a:rPr lang="en-US" sz="1800" dirty="0" smtClean="0">
                <a:sym typeface="Monotype Sorts" pitchFamily="2" charset="2"/>
              </a:rPr>
              <a:t>2010)</a:t>
            </a:r>
            <a:endParaRPr lang="en-US" sz="1800" dirty="0">
              <a:sym typeface="Monotype Sorts" pitchFamily="2" charset="2"/>
            </a:endParaRPr>
          </a:p>
          <a:p>
            <a:pPr defTabSz="622300">
              <a:spcBef>
                <a:spcPct val="50000"/>
              </a:spcBef>
            </a:pPr>
            <a:r>
              <a:rPr lang="en-US" sz="2200" b="1" dirty="0" smtClean="0">
                <a:sym typeface="Monotype Sorts" pitchFamily="2" charset="2"/>
              </a:rPr>
              <a:t>On </a:t>
            </a:r>
            <a:r>
              <a:rPr lang="en-US" sz="2200" b="1" dirty="0">
                <a:sym typeface="Monotype Sorts" pitchFamily="2" charset="2"/>
              </a:rPr>
              <a:t>the other hand …</a:t>
            </a:r>
          </a:p>
          <a:p>
            <a:pPr defTabSz="622300">
              <a:spcBef>
                <a:spcPct val="50000"/>
              </a:spcBef>
            </a:pPr>
            <a:r>
              <a:rPr lang="en-US" sz="1800" dirty="0" smtClean="0">
                <a:sym typeface="Monotype Sorts" pitchFamily="2" charset="2"/>
              </a:rPr>
              <a:t>“</a:t>
            </a:r>
            <a:r>
              <a:rPr lang="en-US" sz="1800" dirty="0">
                <a:sym typeface="Monotype Sorts" pitchFamily="2" charset="2"/>
              </a:rPr>
              <a:t>If you didn’t get Core Finance and Accounting when you took it 	and 	</a:t>
            </a:r>
            <a:r>
              <a:rPr lang="en-US" sz="1800" dirty="0" smtClean="0">
                <a:sym typeface="Monotype Sorts" pitchFamily="2" charset="2"/>
              </a:rPr>
              <a:t>	struggled </a:t>
            </a:r>
            <a:r>
              <a:rPr lang="en-US" sz="1800" dirty="0">
                <a:sym typeface="Monotype Sorts" pitchFamily="2" charset="2"/>
              </a:rPr>
              <a:t>with simple modeling, this course will be tough” </a:t>
            </a:r>
            <a:r>
              <a:rPr lang="en-US" sz="1800" dirty="0" smtClean="0">
                <a:sym typeface="Monotype Sorts" pitchFamily="2" charset="2"/>
              </a:rPr>
              <a:t>			(</a:t>
            </a:r>
            <a:r>
              <a:rPr lang="en-US" sz="1800" dirty="0">
                <a:sym typeface="Monotype Sorts" pitchFamily="2" charset="2"/>
              </a:rPr>
              <a:t>2004)</a:t>
            </a:r>
          </a:p>
          <a:p>
            <a:pPr defTabSz="622300">
              <a:spcBef>
                <a:spcPct val="50000"/>
              </a:spcBef>
            </a:pPr>
            <a:r>
              <a:rPr lang="en-US" sz="1800" dirty="0" smtClean="0">
                <a:sym typeface="Monotype Sorts" pitchFamily="2" charset="2"/>
              </a:rPr>
              <a:t>“</a:t>
            </a:r>
            <a:r>
              <a:rPr lang="en-US" sz="1800" dirty="0">
                <a:sym typeface="Monotype Sorts" pitchFamily="2" charset="2"/>
              </a:rPr>
              <a:t>Loved the pace … fast and furious … don’t slow down with irrelevant 	questions from students speaking without preparing” (2005)</a:t>
            </a:r>
          </a:p>
          <a:p>
            <a:pPr defTabSz="622300">
              <a:spcBef>
                <a:spcPct val="50000"/>
              </a:spcBef>
            </a:pPr>
            <a:r>
              <a:rPr lang="en-US" sz="1800" dirty="0" smtClean="0">
                <a:sym typeface="Monotype Sorts" pitchFamily="2" charset="2"/>
              </a:rPr>
              <a:t>“</a:t>
            </a:r>
            <a:r>
              <a:rPr lang="en-US" sz="1800" dirty="0">
                <a:sym typeface="Monotype Sorts" pitchFamily="2" charset="2"/>
              </a:rPr>
              <a:t>Got much out of the time at Henry’s asking ‘</a:t>
            </a:r>
            <a:r>
              <a:rPr lang="en-US" sz="1800" i="1" dirty="0">
                <a:sym typeface="Monotype Sorts" pitchFamily="2" charset="2"/>
              </a:rPr>
              <a:t>ad </a:t>
            </a:r>
            <a:r>
              <a:rPr lang="en-US" sz="1800" i="1" dirty="0" err="1">
                <a:sym typeface="Monotype Sorts" pitchFamily="2" charset="2"/>
              </a:rPr>
              <a:t>nauseum</a:t>
            </a:r>
            <a:r>
              <a:rPr lang="en-US" sz="1800" i="1" dirty="0">
                <a:sym typeface="Monotype Sorts" pitchFamily="2" charset="2"/>
              </a:rPr>
              <a:t>’ </a:t>
            </a:r>
            <a:r>
              <a:rPr lang="en-US" sz="1800" dirty="0">
                <a:sym typeface="Monotype Sorts" pitchFamily="2" charset="2"/>
              </a:rPr>
              <a:t>[sic] 	questions </a:t>
            </a:r>
            <a:r>
              <a:rPr lang="en-US" sz="1800" dirty="0" smtClean="0">
                <a:sym typeface="Monotype Sorts" pitchFamily="2" charset="2"/>
              </a:rPr>
              <a:t>	after </a:t>
            </a:r>
            <a:r>
              <a:rPr lang="en-US" sz="1800" dirty="0">
                <a:sym typeface="Monotype Sorts" pitchFamily="2" charset="2"/>
              </a:rPr>
              <a:t>class … unique experience to provide those with </a:t>
            </a:r>
            <a:r>
              <a:rPr lang="en-US" sz="1800" dirty="0" smtClean="0">
                <a:sym typeface="Monotype Sorts" pitchFamily="2" charset="2"/>
              </a:rPr>
              <a:t>interest </a:t>
            </a:r>
            <a:r>
              <a:rPr lang="en-US" sz="1800" dirty="0">
                <a:sym typeface="Monotype Sorts" pitchFamily="2" charset="2"/>
              </a:rPr>
              <a:t>to 	unlimited access to Professor” (2005)</a:t>
            </a:r>
          </a:p>
          <a:p>
            <a:pPr defTabSz="622300">
              <a:spcBef>
                <a:spcPct val="50000"/>
              </a:spcBef>
            </a:pPr>
            <a:r>
              <a:rPr lang="en-US" sz="1800" dirty="0" smtClean="0">
                <a:sym typeface="Monotype Sorts" pitchFamily="2" charset="2"/>
              </a:rPr>
              <a:t>“</a:t>
            </a:r>
            <a:r>
              <a:rPr lang="en-US" sz="1800" dirty="0">
                <a:sym typeface="Monotype Sorts" pitchFamily="2" charset="2"/>
              </a:rPr>
              <a:t>Each topic could have been a course … you cut to the chase – </a:t>
            </a:r>
            <a:r>
              <a:rPr lang="en-US" sz="1800" dirty="0" smtClean="0">
                <a:sym typeface="Monotype Sorts" pitchFamily="2" charset="2"/>
              </a:rPr>
              <a:t>great </a:t>
            </a:r>
            <a:r>
              <a:rPr lang="en-US" sz="1800" dirty="0">
                <a:sym typeface="Monotype Sorts" pitchFamily="2" charset="2"/>
              </a:rPr>
              <a:t>	overview!”</a:t>
            </a:r>
            <a:endParaRPr lang="en-US" sz="1800" i="1" dirty="0"/>
          </a:p>
        </p:txBody>
      </p:sp>
      <p:sp>
        <p:nvSpPr>
          <p:cNvPr id="70664" name="Rectangle 6"/>
          <p:cNvSpPr>
            <a:spLocks noChangeArrowheads="1"/>
          </p:cNvSpPr>
          <p:nvPr/>
        </p:nvSpPr>
        <p:spPr bwMode="auto">
          <a:xfrm>
            <a:off x="228600" y="3124200"/>
            <a:ext cx="8686800" cy="3302000"/>
          </a:xfrm>
          <a:prstGeom prst="rect">
            <a:avLst/>
          </a:prstGeom>
          <a:noFill/>
          <a:ln w="25400">
            <a:solidFill>
              <a:srgbClr val="FF0000"/>
            </a:solidFill>
            <a:miter lim="800000"/>
            <a:headEnd type="none" w="sm" len="sm"/>
            <a:tailEnd type="none" w="sm" len="sm"/>
          </a:ln>
        </p:spPr>
        <p:txBody>
          <a:bodyPr wrap="none" anchor="ctr"/>
          <a:lstStyle/>
          <a:p>
            <a:endParaRPr lang="en-US" sz="5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ChangeArrowheads="1"/>
          </p:cNvSpPr>
          <p:nvPr/>
        </p:nvSpPr>
        <p:spPr bwMode="auto">
          <a:xfrm>
            <a:off x="-609600" y="228600"/>
            <a:ext cx="10744200" cy="646973"/>
          </a:xfrm>
          <a:prstGeom prst="rect">
            <a:avLst/>
          </a:prstGeom>
          <a:noFill/>
          <a:ln w="9525">
            <a:noFill/>
            <a:miter lim="800000"/>
            <a:headEnd/>
            <a:tailEnd/>
          </a:ln>
        </p:spPr>
        <p:txBody>
          <a:bodyPr wrap="square" lIns="92075" tIns="46038" rIns="92075" bIns="46038">
            <a:spAutoFit/>
          </a:bodyPr>
          <a:lstStyle/>
          <a:p>
            <a:pPr algn="ctr"/>
            <a:r>
              <a:rPr lang="en-US" sz="3600" dirty="0" smtClean="0"/>
              <a:t>Goodson’s Bias and Discussion Caveats</a:t>
            </a:r>
            <a:endParaRPr lang="en-US" sz="3600" dirty="0"/>
          </a:p>
        </p:txBody>
      </p:sp>
      <p:sp>
        <p:nvSpPr>
          <p:cNvPr id="15365" name="Line 3"/>
          <p:cNvSpPr>
            <a:spLocks noChangeShapeType="1"/>
          </p:cNvSpPr>
          <p:nvPr/>
        </p:nvSpPr>
        <p:spPr bwMode="auto">
          <a:xfrm>
            <a:off x="381000" y="914400"/>
            <a:ext cx="8534400" cy="0"/>
          </a:xfrm>
          <a:prstGeom prst="line">
            <a:avLst/>
          </a:prstGeom>
          <a:noFill/>
          <a:ln w="76200">
            <a:solidFill>
              <a:schemeClr val="tx1"/>
            </a:solidFill>
            <a:round/>
            <a:headEnd type="none" w="sm" len="sm"/>
            <a:tailEnd type="none" w="sm" len="sm"/>
          </a:ln>
        </p:spPr>
        <p:txBody>
          <a:bodyPr wrap="none" anchor="ctr"/>
          <a:lstStyle/>
          <a:p>
            <a:endParaRPr lang="en-US"/>
          </a:p>
        </p:txBody>
      </p:sp>
      <p:sp>
        <p:nvSpPr>
          <p:cNvPr id="15366" name="Rectangle 4"/>
          <p:cNvSpPr>
            <a:spLocks noChangeArrowheads="1"/>
          </p:cNvSpPr>
          <p:nvPr/>
        </p:nvSpPr>
        <p:spPr bwMode="auto">
          <a:xfrm>
            <a:off x="0" y="0"/>
            <a:ext cx="2024063" cy="320675"/>
          </a:xfrm>
          <a:prstGeom prst="rect">
            <a:avLst/>
          </a:prstGeom>
          <a:noFill/>
          <a:ln w="9525">
            <a:noFill/>
            <a:miter lim="800000"/>
            <a:headEnd/>
            <a:tailEnd/>
          </a:ln>
        </p:spPr>
        <p:txBody>
          <a:bodyPr lIns="92075" tIns="46038" rIns="92075" bIns="46038">
            <a:spAutoFit/>
          </a:bodyPr>
          <a:lstStyle/>
          <a:p>
            <a:pPr>
              <a:spcBef>
                <a:spcPct val="50000"/>
              </a:spcBef>
            </a:pPr>
            <a:r>
              <a:rPr lang="en-US" sz="1500" u="sng"/>
              <a:t>Overview</a:t>
            </a:r>
          </a:p>
        </p:txBody>
      </p:sp>
      <p:sp>
        <p:nvSpPr>
          <p:cNvPr id="16" name="Rectangle 15"/>
          <p:cNvSpPr/>
          <p:nvPr/>
        </p:nvSpPr>
        <p:spPr>
          <a:xfrm>
            <a:off x="152400" y="990600"/>
            <a:ext cx="5105400" cy="5447645"/>
          </a:xfrm>
          <a:prstGeom prst="rect">
            <a:avLst/>
          </a:prstGeom>
          <a:ln>
            <a:solidFill>
              <a:schemeClr val="bg1">
                <a:lumMod val="75000"/>
              </a:schemeClr>
            </a:solidFill>
          </a:ln>
        </p:spPr>
        <p:txBody>
          <a:bodyPr wrap="square">
            <a:spAutoFit/>
          </a:bodyPr>
          <a:lstStyle/>
          <a:p>
            <a:pPr algn="ctr"/>
            <a:r>
              <a:rPr lang="en-US" sz="1200" b="1" dirty="0" smtClean="0">
                <a:solidFill>
                  <a:schemeClr val="tx1"/>
                </a:solidFill>
              </a:rPr>
              <a:t>Goodson’s Bias</a:t>
            </a:r>
          </a:p>
          <a:p>
            <a:pPr algn="ctr"/>
            <a:endParaRPr lang="en-US" sz="1200" b="1" dirty="0" smtClean="0">
              <a:solidFill>
                <a:schemeClr val="tx1"/>
              </a:solidFill>
            </a:endParaRPr>
          </a:p>
          <a:p>
            <a:pPr indent="-342900"/>
            <a:r>
              <a:rPr lang="en-US" sz="1200" dirty="0" smtClean="0">
                <a:solidFill>
                  <a:schemeClr val="tx1"/>
                </a:solidFill>
              </a:rPr>
              <a:t>The  first class is the only time where …</a:t>
            </a:r>
          </a:p>
          <a:p>
            <a:pPr indent="-342900">
              <a:buFont typeface="Arial" pitchFamily="34" charset="0"/>
              <a:buChar char="•"/>
            </a:pPr>
            <a:r>
              <a:rPr lang="en-US" sz="1200" dirty="0" smtClean="0">
                <a:solidFill>
                  <a:schemeClr val="tx1"/>
                </a:solidFill>
              </a:rPr>
              <a:t>course expectations  are shaped</a:t>
            </a:r>
          </a:p>
          <a:p>
            <a:pPr indent="-342900">
              <a:buFont typeface="Arial" pitchFamily="34" charset="0"/>
              <a:buChar char="•"/>
            </a:pPr>
            <a:r>
              <a:rPr lang="en-US" sz="1200" dirty="0" smtClean="0">
                <a:solidFill>
                  <a:schemeClr val="tx1"/>
                </a:solidFill>
              </a:rPr>
              <a:t>conditions are agreed to</a:t>
            </a:r>
          </a:p>
          <a:p>
            <a:pPr indent="-342900">
              <a:buFont typeface="Arial" pitchFamily="34" charset="0"/>
              <a:buChar char="•"/>
            </a:pPr>
            <a:r>
              <a:rPr lang="en-US" sz="1200" dirty="0" smtClean="0">
                <a:solidFill>
                  <a:schemeClr val="tx1"/>
                </a:solidFill>
              </a:rPr>
              <a:t>student decides to enroll or opt out for another course</a:t>
            </a:r>
          </a:p>
          <a:p>
            <a:pPr indent="-342900"/>
            <a:r>
              <a:rPr lang="en-US" sz="1200" dirty="0" smtClean="0">
                <a:solidFill>
                  <a:schemeClr val="tx1"/>
                </a:solidFill>
              </a:rPr>
              <a:t>A time for candor and clarity as my course is not for everybody</a:t>
            </a:r>
          </a:p>
          <a:p>
            <a:pPr indent="-342900"/>
            <a:endParaRPr lang="en-US" sz="1200" dirty="0" smtClean="0">
              <a:solidFill>
                <a:schemeClr val="tx1"/>
              </a:solidFill>
            </a:endParaRPr>
          </a:p>
          <a:p>
            <a:pPr indent="-342900"/>
            <a:r>
              <a:rPr lang="en-US" sz="1200" dirty="0" smtClean="0">
                <a:solidFill>
                  <a:schemeClr val="tx1"/>
                </a:solidFill>
              </a:rPr>
              <a:t>The vast majority of  Hass students crave to … </a:t>
            </a:r>
          </a:p>
          <a:p>
            <a:pPr indent="-342900">
              <a:buFont typeface="Arial" pitchFamily="34" charset="0"/>
              <a:buChar char="•"/>
            </a:pPr>
            <a:r>
              <a:rPr lang="en-US" sz="1200" dirty="0" smtClean="0">
                <a:solidFill>
                  <a:schemeClr val="tx1"/>
                </a:solidFill>
              </a:rPr>
              <a:t>be challenged</a:t>
            </a:r>
          </a:p>
          <a:p>
            <a:pPr indent="-342900">
              <a:buFont typeface="Arial" pitchFamily="34" charset="0"/>
              <a:buChar char="•"/>
            </a:pPr>
            <a:r>
              <a:rPr lang="en-US" sz="1200" dirty="0" smtClean="0">
                <a:solidFill>
                  <a:schemeClr val="tx1"/>
                </a:solidFill>
              </a:rPr>
              <a:t>be worked hard</a:t>
            </a:r>
          </a:p>
          <a:p>
            <a:pPr indent="-342900">
              <a:buFont typeface="Arial" pitchFamily="34" charset="0"/>
              <a:buChar char="•"/>
            </a:pPr>
            <a:r>
              <a:rPr lang="en-US" sz="1200" dirty="0" smtClean="0">
                <a:solidFill>
                  <a:schemeClr val="tx1"/>
                </a:solidFill>
              </a:rPr>
              <a:t>maximize the return on their investment </a:t>
            </a:r>
          </a:p>
          <a:p>
            <a:pPr indent="-342900">
              <a:buFont typeface="Arial" pitchFamily="34" charset="0"/>
              <a:buChar char="•"/>
            </a:pPr>
            <a:r>
              <a:rPr lang="en-US" sz="1200" dirty="0" smtClean="0">
                <a:solidFill>
                  <a:schemeClr val="tx1"/>
                </a:solidFill>
              </a:rPr>
              <a:t>further their career </a:t>
            </a:r>
            <a:r>
              <a:rPr lang="en-US" sz="1200" dirty="0" smtClean="0"/>
              <a:t>perspective and skill sets</a:t>
            </a:r>
            <a:endParaRPr lang="en-US" sz="1200" dirty="0" smtClean="0">
              <a:solidFill>
                <a:schemeClr val="tx1"/>
              </a:solidFill>
            </a:endParaRPr>
          </a:p>
          <a:p>
            <a:pPr indent="-342900"/>
            <a:endParaRPr lang="en-US" sz="1200" dirty="0" smtClean="0">
              <a:solidFill>
                <a:schemeClr val="tx1"/>
              </a:solidFill>
            </a:endParaRPr>
          </a:p>
          <a:p>
            <a:pPr indent="-342900"/>
            <a:r>
              <a:rPr lang="en-US" sz="1200" dirty="0" smtClean="0">
                <a:solidFill>
                  <a:schemeClr val="tx1"/>
                </a:solidFill>
              </a:rPr>
              <a:t>A minority of underachievers or poorly motivated students …</a:t>
            </a:r>
          </a:p>
          <a:p>
            <a:pPr indent="-342900">
              <a:buFont typeface="Arial" pitchFamily="34" charset="0"/>
              <a:buChar char="•"/>
            </a:pPr>
            <a:r>
              <a:rPr lang="en-US" sz="1200" dirty="0" smtClean="0">
                <a:solidFill>
                  <a:schemeClr val="tx1"/>
                </a:solidFill>
              </a:rPr>
              <a:t>should not lower  the teaching  standard at all and be 	politely tolerated…</a:t>
            </a:r>
          </a:p>
          <a:p>
            <a:pPr indent="-342900">
              <a:buFont typeface="Arial" pitchFamily="34" charset="0"/>
              <a:buChar char="•"/>
            </a:pPr>
            <a:r>
              <a:rPr lang="en-US" sz="1200" dirty="0" smtClean="0">
                <a:solidFill>
                  <a:schemeClr val="tx1"/>
                </a:solidFill>
              </a:rPr>
              <a:t>focus on those that invest in  the learning and discourage the 	rest from taking the course</a:t>
            </a:r>
          </a:p>
          <a:p>
            <a:pPr indent="-342900"/>
            <a:endParaRPr lang="en-US" sz="1200" dirty="0" smtClean="0">
              <a:solidFill>
                <a:schemeClr val="tx1"/>
              </a:solidFill>
            </a:endParaRPr>
          </a:p>
          <a:p>
            <a:pPr indent="-342900"/>
            <a:r>
              <a:rPr lang="en-US" sz="1200" dirty="0" smtClean="0">
                <a:solidFill>
                  <a:schemeClr val="tx1"/>
                </a:solidFill>
              </a:rPr>
              <a:t>We owe he students a chance to withdraw if the fit is not right… </a:t>
            </a:r>
          </a:p>
          <a:p>
            <a:pPr indent="-342900">
              <a:buFont typeface="Arial" pitchFamily="34" charset="0"/>
              <a:buChar char="•"/>
            </a:pPr>
            <a:r>
              <a:rPr lang="en-US" sz="1200" dirty="0" smtClean="0">
                <a:solidFill>
                  <a:schemeClr val="tx1"/>
                </a:solidFill>
              </a:rPr>
              <a:t>I am brutally candid as to the course shortcomings</a:t>
            </a:r>
          </a:p>
          <a:p>
            <a:pPr indent="-342900">
              <a:buFont typeface="Arial" pitchFamily="34" charset="0"/>
              <a:buChar char="•"/>
            </a:pPr>
            <a:r>
              <a:rPr lang="en-US" sz="1200" dirty="0" smtClean="0">
                <a:solidFill>
                  <a:schemeClr val="tx1"/>
                </a:solidFill>
              </a:rPr>
              <a:t>stress the heavy work load per unit  </a:t>
            </a:r>
          </a:p>
          <a:p>
            <a:pPr indent="-342900">
              <a:buFont typeface="Arial" pitchFamily="34" charset="0"/>
              <a:buChar char="•"/>
            </a:pPr>
            <a:r>
              <a:rPr lang="en-US" sz="1200" dirty="0" smtClean="0">
                <a:solidFill>
                  <a:schemeClr val="tx1"/>
                </a:solidFill>
              </a:rPr>
              <a:t>hammer the very tough rules of the road</a:t>
            </a:r>
          </a:p>
          <a:p>
            <a:pPr indent="-342900">
              <a:buFont typeface="Arial" pitchFamily="34" charset="0"/>
              <a:buChar char="•"/>
            </a:pPr>
            <a:endParaRPr lang="en-US" sz="1200" dirty="0" smtClean="0"/>
          </a:p>
          <a:p>
            <a:pPr indent="-342900"/>
            <a:r>
              <a:rPr lang="en-US" sz="1200" dirty="0" smtClean="0">
                <a:solidFill>
                  <a:schemeClr val="tx1"/>
                </a:solidFill>
              </a:rPr>
              <a:t>Want a friend buy a dog. Respect comes from delivering value in 	the classroom</a:t>
            </a:r>
          </a:p>
          <a:p>
            <a:pPr indent="-342900"/>
            <a:endParaRPr lang="en-US" sz="1200" dirty="0" smtClean="0">
              <a:solidFill>
                <a:schemeClr val="tx1"/>
              </a:solidFill>
            </a:endParaRPr>
          </a:p>
        </p:txBody>
      </p:sp>
      <p:sp>
        <p:nvSpPr>
          <p:cNvPr id="20" name="Rectangle 19"/>
          <p:cNvSpPr/>
          <p:nvPr/>
        </p:nvSpPr>
        <p:spPr>
          <a:xfrm>
            <a:off x="5257800" y="2118479"/>
            <a:ext cx="3657600" cy="3416320"/>
          </a:xfrm>
          <a:prstGeom prst="rect">
            <a:avLst/>
          </a:prstGeom>
          <a:ln>
            <a:solidFill>
              <a:schemeClr val="bg1">
                <a:lumMod val="75000"/>
              </a:schemeClr>
            </a:solidFill>
          </a:ln>
        </p:spPr>
        <p:txBody>
          <a:bodyPr wrap="square">
            <a:spAutoFit/>
          </a:bodyPr>
          <a:lstStyle/>
          <a:p>
            <a:pPr algn="ctr"/>
            <a:r>
              <a:rPr lang="en-US" sz="1200" b="1" dirty="0" smtClean="0"/>
              <a:t>Discussion Caveats</a:t>
            </a:r>
          </a:p>
          <a:p>
            <a:pPr algn="ctr"/>
            <a:endParaRPr lang="en-US" sz="1200" b="1" dirty="0" smtClean="0"/>
          </a:p>
          <a:p>
            <a:r>
              <a:rPr lang="en-US" sz="1200" dirty="0" smtClean="0"/>
              <a:t>Comments are aimed at electives, probably to tough for core cores as the students have to take the offering without choice</a:t>
            </a:r>
          </a:p>
          <a:p>
            <a:endParaRPr lang="en-US" sz="1200" dirty="0" smtClean="0"/>
          </a:p>
          <a:p>
            <a:endParaRPr lang="en-US" sz="1200" dirty="0" smtClean="0"/>
          </a:p>
          <a:p>
            <a:r>
              <a:rPr lang="en-US" sz="1200" dirty="0" smtClean="0"/>
              <a:t>Assume that the course is test marketed carefully and designed to  be a popular elective (if not, redesign it)</a:t>
            </a:r>
          </a:p>
          <a:p>
            <a:r>
              <a:rPr lang="en-US" sz="1200" dirty="0" smtClean="0"/>
              <a:t> </a:t>
            </a:r>
          </a:p>
          <a:p>
            <a:r>
              <a:rPr lang="en-US" sz="1200" dirty="0" smtClean="0"/>
              <a:t>Assumed that the teacher would be effective at pre- marketing course</a:t>
            </a:r>
          </a:p>
          <a:p>
            <a:endParaRPr lang="en-US" sz="1200" dirty="0" smtClean="0"/>
          </a:p>
          <a:p>
            <a:r>
              <a:rPr lang="en-US" sz="1200" dirty="0" smtClean="0"/>
              <a:t>Pardon the typos and grammar</a:t>
            </a:r>
          </a:p>
          <a:p>
            <a:endParaRPr lang="en-US" sz="1200" dirty="0" smtClean="0"/>
          </a:p>
          <a:p>
            <a:endParaRPr lang="en-US" sz="1200" dirty="0" smtClean="0"/>
          </a:p>
          <a:p>
            <a:endParaRPr lang="en-US" sz="12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2"/>
          <p:cNvSpPr txBox="1">
            <a:spLocks noGrp="1"/>
          </p:cNvSpPr>
          <p:nvPr/>
        </p:nvSpPr>
        <p:spPr bwMode="auto">
          <a:xfrm>
            <a:off x="7272338" y="7162800"/>
            <a:ext cx="1905000" cy="457200"/>
          </a:xfrm>
          <a:prstGeom prst="rect">
            <a:avLst/>
          </a:prstGeom>
          <a:noFill/>
          <a:ln w="9525">
            <a:noFill/>
            <a:miter lim="800000"/>
            <a:headEnd/>
            <a:tailEnd/>
          </a:ln>
        </p:spPr>
        <p:txBody>
          <a:bodyPr wrap="none" lIns="92075" tIns="46038" rIns="92075" bIns="46038" anchor="ctr"/>
          <a:lstStyle/>
          <a:p>
            <a:pPr algn="r"/>
            <a:fld id="{7217361D-B862-4C07-8CD5-ED220B1EDCB4}" type="slidenum">
              <a:rPr lang="en-US" sz="800"/>
              <a:pPr algn="r"/>
              <a:t>3</a:t>
            </a:fld>
            <a:endParaRPr lang="en-US" sz="800" dirty="0"/>
          </a:p>
        </p:txBody>
      </p:sp>
      <p:sp>
        <p:nvSpPr>
          <p:cNvPr id="15364" name="Rectangle 2"/>
          <p:cNvSpPr>
            <a:spLocks noChangeArrowheads="1"/>
          </p:cNvSpPr>
          <p:nvPr/>
        </p:nvSpPr>
        <p:spPr bwMode="auto">
          <a:xfrm>
            <a:off x="-685800" y="457200"/>
            <a:ext cx="10744200" cy="646973"/>
          </a:xfrm>
          <a:prstGeom prst="rect">
            <a:avLst/>
          </a:prstGeom>
          <a:noFill/>
          <a:ln w="9525">
            <a:noFill/>
            <a:miter lim="800000"/>
            <a:headEnd/>
            <a:tailEnd/>
          </a:ln>
        </p:spPr>
        <p:txBody>
          <a:bodyPr wrap="square" lIns="92075" tIns="46038" rIns="92075" bIns="46038">
            <a:spAutoFit/>
          </a:bodyPr>
          <a:lstStyle/>
          <a:p>
            <a:pPr algn="ctr"/>
            <a:r>
              <a:rPr lang="en-US" sz="3600" dirty="0" smtClean="0"/>
              <a:t>Today's Agenda… The Five C’s</a:t>
            </a:r>
            <a:endParaRPr lang="en-US" sz="3600" dirty="0"/>
          </a:p>
        </p:txBody>
      </p:sp>
      <p:sp>
        <p:nvSpPr>
          <p:cNvPr id="15365" name="Line 3"/>
          <p:cNvSpPr>
            <a:spLocks noChangeShapeType="1"/>
          </p:cNvSpPr>
          <p:nvPr/>
        </p:nvSpPr>
        <p:spPr bwMode="auto">
          <a:xfrm>
            <a:off x="304800" y="14478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15366" name="Rectangle 4"/>
          <p:cNvSpPr>
            <a:spLocks noChangeArrowheads="1"/>
          </p:cNvSpPr>
          <p:nvPr/>
        </p:nvSpPr>
        <p:spPr bwMode="auto">
          <a:xfrm>
            <a:off x="0" y="0"/>
            <a:ext cx="2024063" cy="320675"/>
          </a:xfrm>
          <a:prstGeom prst="rect">
            <a:avLst/>
          </a:prstGeom>
          <a:noFill/>
          <a:ln w="9525">
            <a:noFill/>
            <a:miter lim="800000"/>
            <a:headEnd/>
            <a:tailEnd/>
          </a:ln>
        </p:spPr>
        <p:txBody>
          <a:bodyPr lIns="92075" tIns="46038" rIns="92075" bIns="46038">
            <a:spAutoFit/>
          </a:bodyPr>
          <a:lstStyle/>
          <a:p>
            <a:pPr>
              <a:spcBef>
                <a:spcPct val="50000"/>
              </a:spcBef>
            </a:pPr>
            <a:r>
              <a:rPr lang="en-US" sz="1500" u="sng" dirty="0"/>
              <a:t>Overview</a:t>
            </a:r>
          </a:p>
        </p:txBody>
      </p:sp>
      <p:sp>
        <p:nvSpPr>
          <p:cNvPr id="850949" name="Text Box 5"/>
          <p:cNvSpPr txBox="1">
            <a:spLocks noChangeArrowheads="1"/>
          </p:cNvSpPr>
          <p:nvPr/>
        </p:nvSpPr>
        <p:spPr bwMode="auto">
          <a:xfrm>
            <a:off x="533400" y="2971800"/>
            <a:ext cx="8839200" cy="461665"/>
          </a:xfrm>
          <a:prstGeom prst="rect">
            <a:avLst/>
          </a:prstGeom>
          <a:noFill/>
          <a:ln w="12700">
            <a:noFill/>
            <a:miter lim="800000"/>
            <a:headEnd type="none" w="sm" len="sm"/>
            <a:tailEnd type="none" w="sm" len="sm"/>
          </a:ln>
        </p:spPr>
        <p:txBody>
          <a:bodyPr wrap="square">
            <a:spAutoFit/>
          </a:bodyPr>
          <a:lstStyle/>
          <a:p>
            <a:pPr marL="457200" indent="-457200">
              <a:spcBef>
                <a:spcPct val="50000"/>
              </a:spcBef>
            </a:pPr>
            <a:r>
              <a:rPr lang="en-US" sz="2400" dirty="0"/>
              <a:t>2.  </a:t>
            </a:r>
            <a:r>
              <a:rPr lang="en-US" sz="2400" u="sng" dirty="0" smtClean="0"/>
              <a:t>Challenge:</a:t>
            </a:r>
            <a:endParaRPr lang="en-US" sz="2400" dirty="0"/>
          </a:p>
        </p:txBody>
      </p:sp>
      <p:sp>
        <p:nvSpPr>
          <p:cNvPr id="850954" name="Text Box 10"/>
          <p:cNvSpPr txBox="1">
            <a:spLocks noChangeArrowheads="1"/>
          </p:cNvSpPr>
          <p:nvPr/>
        </p:nvSpPr>
        <p:spPr bwMode="auto">
          <a:xfrm>
            <a:off x="533400" y="1752600"/>
            <a:ext cx="9144000" cy="461665"/>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a:t>1.   </a:t>
            </a:r>
            <a:r>
              <a:rPr lang="en-US" sz="2400" u="sng" dirty="0" smtClean="0"/>
              <a:t>Clarity:</a:t>
            </a:r>
            <a:endParaRPr lang="en-US" sz="2400" dirty="0">
              <a:latin typeface="Trebuchet MS" pitchFamily="34" charset="0"/>
            </a:endParaRPr>
          </a:p>
        </p:txBody>
      </p:sp>
      <p:sp>
        <p:nvSpPr>
          <p:cNvPr id="850955" name="Text Box 11"/>
          <p:cNvSpPr txBox="1">
            <a:spLocks noChangeArrowheads="1"/>
          </p:cNvSpPr>
          <p:nvPr/>
        </p:nvSpPr>
        <p:spPr bwMode="auto">
          <a:xfrm>
            <a:off x="533400" y="4953000"/>
            <a:ext cx="9144000" cy="523220"/>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smtClean="0"/>
              <a:t>4.  </a:t>
            </a:r>
            <a:r>
              <a:rPr lang="en-US" sz="2400" u="sng" dirty="0" smtClean="0"/>
              <a:t>Class Room Confrontation</a:t>
            </a:r>
            <a:r>
              <a:rPr lang="en-US" sz="2800" u="sng" dirty="0" smtClean="0"/>
              <a:t>:</a:t>
            </a:r>
            <a:endParaRPr lang="en-US" sz="2800" dirty="0"/>
          </a:p>
        </p:txBody>
      </p:sp>
      <p:sp>
        <p:nvSpPr>
          <p:cNvPr id="14" name="Rectangle 13"/>
          <p:cNvSpPr/>
          <p:nvPr/>
        </p:nvSpPr>
        <p:spPr>
          <a:xfrm>
            <a:off x="1447800" y="2286000"/>
            <a:ext cx="5486400" cy="584775"/>
          </a:xfrm>
          <a:prstGeom prst="rect">
            <a:avLst/>
          </a:prstGeom>
        </p:spPr>
        <p:txBody>
          <a:bodyPr wrap="square">
            <a:spAutoFit/>
          </a:bodyPr>
          <a:lstStyle/>
          <a:p>
            <a:r>
              <a:rPr lang="en-US" sz="1600" dirty="0" smtClean="0"/>
              <a:t>Who the course is designed for?</a:t>
            </a:r>
          </a:p>
          <a:p>
            <a:r>
              <a:rPr lang="en-US" sz="1600" dirty="0" smtClean="0"/>
              <a:t>What the course is and what it is not.</a:t>
            </a:r>
            <a:endParaRPr lang="en-US" sz="1600" dirty="0"/>
          </a:p>
        </p:txBody>
      </p:sp>
      <p:sp>
        <p:nvSpPr>
          <p:cNvPr id="15" name="Rectangle 14"/>
          <p:cNvSpPr/>
          <p:nvPr/>
        </p:nvSpPr>
        <p:spPr>
          <a:xfrm>
            <a:off x="1295400" y="6324600"/>
            <a:ext cx="8915400" cy="338554"/>
          </a:xfrm>
          <a:prstGeom prst="rect">
            <a:avLst/>
          </a:prstGeom>
        </p:spPr>
        <p:txBody>
          <a:bodyPr wrap="square">
            <a:spAutoFit/>
          </a:bodyPr>
          <a:lstStyle/>
          <a:p>
            <a:r>
              <a:rPr lang="en-US" sz="1600" dirty="0" smtClean="0"/>
              <a:t>Enrollment  insight from negative student comments from past evaluations</a:t>
            </a:r>
            <a:endParaRPr lang="en-US" sz="1600" dirty="0"/>
          </a:p>
        </p:txBody>
      </p:sp>
      <p:sp>
        <p:nvSpPr>
          <p:cNvPr id="17" name="Rectangle 16"/>
          <p:cNvSpPr/>
          <p:nvPr/>
        </p:nvSpPr>
        <p:spPr>
          <a:xfrm>
            <a:off x="1371600" y="5562600"/>
            <a:ext cx="8305800" cy="338554"/>
          </a:xfrm>
          <a:prstGeom prst="rect">
            <a:avLst/>
          </a:prstGeom>
        </p:spPr>
        <p:txBody>
          <a:bodyPr wrap="square">
            <a:spAutoFit/>
          </a:bodyPr>
          <a:lstStyle/>
          <a:p>
            <a:r>
              <a:rPr lang="en-US" sz="1600" dirty="0" smtClean="0"/>
              <a:t>Training in the real world atmosphere ….demanding classroom tension</a:t>
            </a:r>
            <a:endParaRPr lang="en-US" sz="1600" dirty="0"/>
          </a:p>
        </p:txBody>
      </p:sp>
      <p:sp>
        <p:nvSpPr>
          <p:cNvPr id="18" name="Text Box 11"/>
          <p:cNvSpPr txBox="1">
            <a:spLocks noChangeArrowheads="1"/>
          </p:cNvSpPr>
          <p:nvPr/>
        </p:nvSpPr>
        <p:spPr bwMode="auto">
          <a:xfrm>
            <a:off x="533400" y="5867400"/>
            <a:ext cx="9144000" cy="461665"/>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smtClean="0"/>
              <a:t>5.  </a:t>
            </a:r>
            <a:r>
              <a:rPr lang="en-US" sz="2400" u="sng" dirty="0" smtClean="0"/>
              <a:t>Open Criticism Of The Course:</a:t>
            </a:r>
            <a:endParaRPr lang="en-US" sz="2400" dirty="0"/>
          </a:p>
        </p:txBody>
      </p:sp>
      <p:sp>
        <p:nvSpPr>
          <p:cNvPr id="19" name="Rectangle 18"/>
          <p:cNvSpPr/>
          <p:nvPr/>
        </p:nvSpPr>
        <p:spPr>
          <a:xfrm>
            <a:off x="1371600" y="3581400"/>
            <a:ext cx="6928500" cy="338554"/>
          </a:xfrm>
          <a:prstGeom prst="rect">
            <a:avLst/>
          </a:prstGeom>
        </p:spPr>
        <p:txBody>
          <a:bodyPr wrap="none">
            <a:spAutoFit/>
          </a:bodyPr>
          <a:lstStyle/>
          <a:p>
            <a:r>
              <a:rPr lang="en-US" sz="1600" dirty="0" smtClean="0"/>
              <a:t>A 3 unit work load for a 2 unit course delivers high value but at a cost.</a:t>
            </a:r>
            <a:endParaRPr lang="en-US" sz="1600" dirty="0"/>
          </a:p>
        </p:txBody>
      </p:sp>
      <p:sp>
        <p:nvSpPr>
          <p:cNvPr id="16" name="Text Box 5"/>
          <p:cNvSpPr txBox="1">
            <a:spLocks noChangeArrowheads="1"/>
          </p:cNvSpPr>
          <p:nvPr/>
        </p:nvSpPr>
        <p:spPr bwMode="auto">
          <a:xfrm>
            <a:off x="609600" y="4038600"/>
            <a:ext cx="8839200" cy="461665"/>
          </a:xfrm>
          <a:prstGeom prst="rect">
            <a:avLst/>
          </a:prstGeom>
          <a:noFill/>
          <a:ln w="12700">
            <a:noFill/>
            <a:miter lim="800000"/>
            <a:headEnd type="none" w="sm" len="sm"/>
            <a:tailEnd type="none" w="sm" len="sm"/>
          </a:ln>
        </p:spPr>
        <p:txBody>
          <a:bodyPr wrap="square">
            <a:spAutoFit/>
          </a:bodyPr>
          <a:lstStyle/>
          <a:p>
            <a:pPr marL="457200" indent="-457200">
              <a:spcBef>
                <a:spcPct val="50000"/>
              </a:spcBef>
            </a:pPr>
            <a:r>
              <a:rPr lang="en-US" sz="2400" dirty="0" smtClean="0"/>
              <a:t>3.  </a:t>
            </a:r>
            <a:r>
              <a:rPr lang="en-US" sz="2400" u="sng" dirty="0" smtClean="0"/>
              <a:t>Conditions of Enrollment:</a:t>
            </a:r>
            <a:endParaRPr lang="en-US" sz="2400" dirty="0"/>
          </a:p>
        </p:txBody>
      </p:sp>
      <p:sp>
        <p:nvSpPr>
          <p:cNvPr id="21" name="Rectangle 20"/>
          <p:cNvSpPr/>
          <p:nvPr/>
        </p:nvSpPr>
        <p:spPr>
          <a:xfrm>
            <a:off x="1371600" y="4572000"/>
            <a:ext cx="5985933" cy="338554"/>
          </a:xfrm>
          <a:prstGeom prst="rect">
            <a:avLst/>
          </a:prstGeom>
        </p:spPr>
        <p:txBody>
          <a:bodyPr wrap="none">
            <a:spAutoFit/>
          </a:bodyPr>
          <a:lstStyle/>
          <a:p>
            <a:pPr algn="ctr"/>
            <a:r>
              <a:rPr lang="en-US" sz="1600" dirty="0" smtClean="0"/>
              <a:t>The rules are the rules- be clear on  the way the class works</a:t>
            </a:r>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04800" y="0"/>
            <a:ext cx="9601200" cy="923972"/>
          </a:xfrm>
          <a:prstGeom prst="rect">
            <a:avLst/>
          </a:prstGeom>
          <a:noFill/>
          <a:ln w="9525">
            <a:noFill/>
            <a:miter lim="800000"/>
            <a:headEnd/>
            <a:tailEnd/>
          </a:ln>
        </p:spPr>
        <p:txBody>
          <a:bodyPr wrap="square" lIns="92075" tIns="46038" rIns="92075" bIns="46038">
            <a:spAutoFit/>
          </a:bodyPr>
          <a:lstStyle/>
          <a:p>
            <a:pPr algn="ctr"/>
            <a:r>
              <a:rPr lang="en-US" sz="3300" dirty="0" smtClean="0"/>
              <a:t>Clarity: </a:t>
            </a:r>
          </a:p>
          <a:p>
            <a:pPr algn="ctr"/>
            <a:r>
              <a:rPr lang="en-US" sz="2100" dirty="0" smtClean="0"/>
              <a:t>Course Is Aimed at Future Decision Makers</a:t>
            </a:r>
            <a:endParaRPr lang="en-US" sz="2100" dirty="0"/>
          </a:p>
        </p:txBody>
      </p:sp>
      <p:sp>
        <p:nvSpPr>
          <p:cNvPr id="4" name="Line 3"/>
          <p:cNvSpPr>
            <a:spLocks noChangeShapeType="1"/>
          </p:cNvSpPr>
          <p:nvPr/>
        </p:nvSpPr>
        <p:spPr bwMode="auto">
          <a:xfrm>
            <a:off x="304800" y="10668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7" name="Rectangle 6"/>
          <p:cNvSpPr/>
          <p:nvPr/>
        </p:nvSpPr>
        <p:spPr>
          <a:xfrm>
            <a:off x="0" y="1600200"/>
            <a:ext cx="8915400" cy="769441"/>
          </a:xfrm>
          <a:prstGeom prst="rect">
            <a:avLst/>
          </a:prstGeom>
        </p:spPr>
        <p:txBody>
          <a:bodyPr wrap="square">
            <a:spAutoFit/>
          </a:bodyPr>
          <a:lstStyle/>
          <a:p>
            <a:pPr lvl="0" fontAlgn="base">
              <a:spcBef>
                <a:spcPct val="0"/>
              </a:spcBef>
              <a:spcAft>
                <a:spcPct val="0"/>
              </a:spcAft>
            </a:pPr>
            <a:r>
              <a:rPr lang="en-US" sz="2200" dirty="0" smtClean="0">
                <a:latin typeface="Comic Sans MS" pitchFamily="66" charset="0"/>
                <a:ea typeface="Times New Roman" pitchFamily="18" charset="0"/>
                <a:cs typeface="Arial" pitchFamily="34" charset="0"/>
              </a:rPr>
              <a:t>The class is taught primarily for students who want to be decision 	makers whose career aspirations include…</a:t>
            </a:r>
          </a:p>
        </p:txBody>
      </p:sp>
      <p:grpSp>
        <p:nvGrpSpPr>
          <p:cNvPr id="15" name="Group 14"/>
          <p:cNvGrpSpPr/>
          <p:nvPr/>
        </p:nvGrpSpPr>
        <p:grpSpPr>
          <a:xfrm>
            <a:off x="1371600" y="2590800"/>
            <a:ext cx="6858000" cy="2350532"/>
            <a:chOff x="990600" y="2602468"/>
            <a:chExt cx="6858000" cy="2350532"/>
          </a:xfrm>
        </p:grpSpPr>
        <p:sp>
          <p:nvSpPr>
            <p:cNvPr id="8" name="Rectangle 7"/>
            <p:cNvSpPr/>
            <p:nvPr/>
          </p:nvSpPr>
          <p:spPr>
            <a:xfrm>
              <a:off x="990600" y="2602468"/>
              <a:ext cx="68580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Top level executive positions (CEO, CFO), </a:t>
              </a:r>
            </a:p>
          </p:txBody>
        </p:sp>
        <p:sp>
          <p:nvSpPr>
            <p:cNvPr id="9" name="Rectangle 8"/>
            <p:cNvSpPr/>
            <p:nvPr/>
          </p:nvSpPr>
          <p:spPr>
            <a:xfrm>
              <a:off x="1066800" y="2983468"/>
              <a:ext cx="67056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Partner  in a M&amp;A advisory firm- investment bank </a:t>
              </a:r>
              <a:endParaRPr lang="en-US" dirty="0"/>
            </a:p>
          </p:txBody>
        </p:sp>
        <p:sp>
          <p:nvSpPr>
            <p:cNvPr id="10" name="Rectangle 9"/>
            <p:cNvSpPr/>
            <p:nvPr/>
          </p:nvSpPr>
          <p:spPr>
            <a:xfrm>
              <a:off x="1066800" y="3440668"/>
              <a:ext cx="51816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Partner  in a management consulting firm</a:t>
              </a:r>
              <a:endParaRPr lang="en-US" dirty="0"/>
            </a:p>
          </p:txBody>
        </p:sp>
        <p:sp>
          <p:nvSpPr>
            <p:cNvPr id="11" name="Rectangle 10"/>
            <p:cNvSpPr/>
            <p:nvPr/>
          </p:nvSpPr>
          <p:spPr>
            <a:xfrm>
              <a:off x="1066800" y="4202668"/>
              <a:ext cx="51816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Entrepreneur or start up founder </a:t>
              </a:r>
              <a:endParaRPr lang="en-US" dirty="0"/>
            </a:p>
          </p:txBody>
        </p:sp>
        <p:sp>
          <p:nvSpPr>
            <p:cNvPr id="12" name="Rectangle 11"/>
            <p:cNvSpPr/>
            <p:nvPr/>
          </p:nvSpPr>
          <p:spPr>
            <a:xfrm>
              <a:off x="1066800" y="4583668"/>
              <a:ext cx="51816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Partner  in venture capital firm </a:t>
              </a:r>
              <a:endParaRPr lang="en-US" dirty="0"/>
            </a:p>
          </p:txBody>
        </p:sp>
        <p:sp>
          <p:nvSpPr>
            <p:cNvPr id="13" name="Rectangle 12"/>
            <p:cNvSpPr/>
            <p:nvPr/>
          </p:nvSpPr>
          <p:spPr>
            <a:xfrm>
              <a:off x="1066800" y="3821668"/>
              <a:ext cx="5181600" cy="369332"/>
            </a:xfrm>
            <a:prstGeom prst="rect">
              <a:avLst/>
            </a:prstGeom>
          </p:spPr>
          <p:txBody>
            <a:bodyPr wrap="square">
              <a:spAutoFit/>
            </a:bodyPr>
            <a:lstStyle/>
            <a:p>
              <a:pPr lvl="0" fontAlgn="base">
                <a:spcBef>
                  <a:spcPct val="0"/>
                </a:spcBef>
                <a:spcAft>
                  <a:spcPct val="0"/>
                </a:spcAft>
                <a:buFont typeface="Wingdings" pitchFamily="2" charset="2"/>
                <a:buChar char="ü"/>
              </a:pPr>
              <a:r>
                <a:rPr lang="en-US" dirty="0" smtClean="0">
                  <a:latin typeface="Comic Sans MS" pitchFamily="66" charset="0"/>
                  <a:ea typeface="Times New Roman" pitchFamily="18" charset="0"/>
                  <a:cs typeface="Arial" pitchFamily="34" charset="0"/>
                </a:rPr>
                <a:t>Partner  in private equity  firm </a:t>
              </a:r>
              <a:endParaRPr lang="en-US"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2"/>
          <p:cNvSpPr txBox="1">
            <a:spLocks noGrp="1"/>
          </p:cNvSpPr>
          <p:nvPr/>
        </p:nvSpPr>
        <p:spPr bwMode="auto">
          <a:xfrm>
            <a:off x="7272338" y="6553200"/>
            <a:ext cx="1905000" cy="457200"/>
          </a:xfrm>
          <a:prstGeom prst="rect">
            <a:avLst/>
          </a:prstGeom>
          <a:noFill/>
          <a:ln w="9525">
            <a:noFill/>
            <a:miter lim="800000"/>
            <a:headEnd/>
            <a:tailEnd/>
          </a:ln>
        </p:spPr>
        <p:txBody>
          <a:bodyPr wrap="none" lIns="92075" tIns="46038" rIns="92075" bIns="46038" anchor="ctr"/>
          <a:lstStyle/>
          <a:p>
            <a:pPr algn="r"/>
            <a:fld id="{7E471321-FF8D-4D88-845B-4A2BCD41A76B}" type="slidenum">
              <a:rPr lang="en-US" sz="800"/>
              <a:pPr algn="r"/>
              <a:t>5</a:t>
            </a:fld>
            <a:endParaRPr lang="en-US" sz="800" dirty="0"/>
          </a:p>
        </p:txBody>
      </p:sp>
      <p:sp>
        <p:nvSpPr>
          <p:cNvPr id="19460" name="Rectangle 2"/>
          <p:cNvSpPr>
            <a:spLocks noChangeArrowheads="1"/>
          </p:cNvSpPr>
          <p:nvPr/>
        </p:nvSpPr>
        <p:spPr bwMode="auto">
          <a:xfrm>
            <a:off x="0" y="290513"/>
            <a:ext cx="9448799" cy="908583"/>
          </a:xfrm>
          <a:prstGeom prst="rect">
            <a:avLst/>
          </a:prstGeom>
          <a:noFill/>
          <a:ln w="9525">
            <a:noFill/>
            <a:miter lim="800000"/>
            <a:headEnd/>
            <a:tailEnd/>
          </a:ln>
        </p:spPr>
        <p:txBody>
          <a:bodyPr wrap="square" lIns="92075" tIns="46038" rIns="92075" bIns="46038">
            <a:spAutoFit/>
          </a:bodyPr>
          <a:lstStyle/>
          <a:p>
            <a:pPr algn="ctr"/>
            <a:r>
              <a:rPr lang="en-US" sz="3300" dirty="0" smtClean="0"/>
              <a:t>Clarity… </a:t>
            </a:r>
          </a:p>
          <a:p>
            <a:pPr algn="ctr"/>
            <a:r>
              <a:rPr lang="en-US" sz="2000" dirty="0" smtClean="0"/>
              <a:t>Survey Course Organized Into Stand Alone  Disciplines And </a:t>
            </a:r>
            <a:r>
              <a:rPr lang="en-US" sz="2000" dirty="0"/>
              <a:t>Applications</a:t>
            </a:r>
          </a:p>
        </p:txBody>
      </p:sp>
      <p:sp>
        <p:nvSpPr>
          <p:cNvPr id="19461" name="Line 3"/>
          <p:cNvSpPr>
            <a:spLocks noChangeShapeType="1"/>
          </p:cNvSpPr>
          <p:nvPr/>
        </p:nvSpPr>
        <p:spPr bwMode="auto">
          <a:xfrm>
            <a:off x="381000" y="14478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19462" name="Rectangle 4"/>
          <p:cNvSpPr>
            <a:spLocks noChangeArrowheads="1"/>
          </p:cNvSpPr>
          <p:nvPr/>
        </p:nvSpPr>
        <p:spPr bwMode="auto">
          <a:xfrm>
            <a:off x="0" y="0"/>
            <a:ext cx="2024063" cy="320675"/>
          </a:xfrm>
          <a:prstGeom prst="rect">
            <a:avLst/>
          </a:prstGeom>
          <a:noFill/>
          <a:ln w="9525">
            <a:noFill/>
            <a:miter lim="800000"/>
            <a:headEnd/>
            <a:tailEnd/>
          </a:ln>
        </p:spPr>
        <p:txBody>
          <a:bodyPr lIns="92075" tIns="46038" rIns="92075" bIns="46038">
            <a:spAutoFit/>
          </a:bodyPr>
          <a:lstStyle/>
          <a:p>
            <a:pPr>
              <a:spcBef>
                <a:spcPct val="50000"/>
              </a:spcBef>
            </a:pPr>
            <a:r>
              <a:rPr lang="en-US" sz="1500" u="sng" dirty="0"/>
              <a:t>Overview</a:t>
            </a:r>
          </a:p>
        </p:txBody>
      </p:sp>
      <p:sp>
        <p:nvSpPr>
          <p:cNvPr id="19457" name="Rectangle 1"/>
          <p:cNvSpPr>
            <a:spLocks noChangeArrowheads="1"/>
          </p:cNvSpPr>
          <p:nvPr/>
        </p:nvSpPr>
        <p:spPr bwMode="auto">
          <a:xfrm>
            <a:off x="0" y="1905000"/>
            <a:ext cx="9144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b="0" i="0" u="none" strike="noStrike" cap="none" normalizeH="0" baseline="0" dirty="0" smtClean="0">
                <a:ln>
                  <a:noFill/>
                </a:ln>
                <a:solidFill>
                  <a:schemeClr val="tx1"/>
                </a:solidFill>
                <a:effectLst/>
                <a:latin typeface="Comic Sans MS" pitchFamily="66" charset="0"/>
                <a:ea typeface="Times New Roman" pitchFamily="18" charset="0"/>
              </a:rPr>
              <a:t>It is a survey course covering 9 topics, each of which could be taught as an 	entire course. Topics are divided into disciplines (basics )and applications…</a:t>
            </a:r>
            <a:endParaRPr kumimoji="0" lang="en-US" b="0" i="0" u="none" strike="noStrike" cap="none" normalizeH="0" baseline="0" dirty="0" smtClean="0">
              <a:ln>
                <a:noFill/>
              </a:ln>
              <a:solidFill>
                <a:schemeClr val="tx1"/>
              </a:solidFill>
              <a:effectLst/>
              <a:latin typeface="Arial" pitchFamily="34" charset="0"/>
            </a:endParaRPr>
          </a:p>
        </p:txBody>
      </p:sp>
      <p:pic>
        <p:nvPicPr>
          <p:cNvPr id="10" name="Picture 9" descr="HAAS COURSE TOPICS.png"/>
          <p:cNvPicPr>
            <a:picLocks noChangeAspect="1"/>
          </p:cNvPicPr>
          <p:nvPr/>
        </p:nvPicPr>
        <p:blipFill>
          <a:blip r:embed="rId3" cstate="print"/>
          <a:stretch>
            <a:fillRect/>
          </a:stretch>
        </p:blipFill>
        <p:spPr>
          <a:xfrm>
            <a:off x="1524000" y="2514600"/>
            <a:ext cx="4495800" cy="2388394"/>
          </a:xfrm>
          <a:prstGeom prst="rect">
            <a:avLst/>
          </a:prstGeom>
          <a:ln>
            <a:solidFill>
              <a:schemeClr val="bg1">
                <a:lumMod val="65000"/>
              </a:schemeClr>
            </a:solidFill>
          </a:ln>
        </p:spPr>
      </p:pic>
      <p:sp>
        <p:nvSpPr>
          <p:cNvPr id="11" name="Rectangle 10"/>
          <p:cNvSpPr/>
          <p:nvPr/>
        </p:nvSpPr>
        <p:spPr>
          <a:xfrm>
            <a:off x="152400" y="5029200"/>
            <a:ext cx="8686800" cy="646331"/>
          </a:xfrm>
          <a:prstGeom prst="rect">
            <a:avLst/>
          </a:prstGeom>
        </p:spPr>
        <p:txBody>
          <a:bodyPr wrap="square">
            <a:spAutoFit/>
          </a:bodyPr>
          <a:lstStyle/>
          <a:p>
            <a:pPr>
              <a:buFont typeface="Wingdings" pitchFamily="2" charset="2"/>
              <a:buChar char="ü"/>
            </a:pPr>
            <a:r>
              <a:rPr lang="en-US" dirty="0" smtClean="0">
                <a:latin typeface="Comic Sans MS" pitchFamily="66" charset="0"/>
                <a:ea typeface="Times New Roman" pitchFamily="18" charset="0"/>
              </a:rPr>
              <a:t>Each topic is discreet  and much of the value of the course is provided in 	classroom interaction</a:t>
            </a:r>
            <a:endParaRPr lang="en-US" dirty="0"/>
          </a:p>
        </p:txBody>
      </p:sp>
      <p:sp>
        <p:nvSpPr>
          <p:cNvPr id="12" name="Rectangle 11"/>
          <p:cNvSpPr/>
          <p:nvPr/>
        </p:nvSpPr>
        <p:spPr>
          <a:xfrm>
            <a:off x="228600" y="5867400"/>
            <a:ext cx="8382000" cy="369332"/>
          </a:xfrm>
          <a:prstGeom prst="rect">
            <a:avLst/>
          </a:prstGeom>
        </p:spPr>
        <p:txBody>
          <a:bodyPr wrap="square">
            <a:spAutoFit/>
          </a:bodyPr>
          <a:lstStyle/>
          <a:p>
            <a:pPr>
              <a:buFont typeface="Wingdings" pitchFamily="2" charset="2"/>
              <a:buChar char="ü"/>
            </a:pPr>
            <a:r>
              <a:rPr lang="en-US" dirty="0" smtClean="0">
                <a:latin typeface="Comic Sans MS" pitchFamily="66" charset="0"/>
                <a:ea typeface="Times New Roman" pitchFamily="18" charset="0"/>
              </a:rPr>
              <a:t>Attendance of all sessions is therefore critical</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Grp="1" noChangeArrowheads="1"/>
          </p:cNvSpPr>
          <p:nvPr>
            <p:ph type="sldNum" sz="quarter" idx="11"/>
          </p:nvPr>
        </p:nvSpPr>
        <p:spPr>
          <a:noFill/>
        </p:spPr>
        <p:txBody>
          <a:bodyPr/>
          <a:lstStyle/>
          <a:p>
            <a:fld id="{52676FB6-0B95-4AC0-970C-2986515FC7DE}" type="slidenum">
              <a:rPr lang="en-US" smtClean="0"/>
              <a:pPr/>
              <a:t>6</a:t>
            </a:fld>
            <a:endParaRPr lang="en-US" dirty="0" smtClean="0"/>
          </a:p>
        </p:txBody>
      </p:sp>
      <p:sp>
        <p:nvSpPr>
          <p:cNvPr id="17411" name="Slide Number Placeholder 2"/>
          <p:cNvSpPr txBox="1">
            <a:spLocks noGrp="1"/>
          </p:cNvSpPr>
          <p:nvPr/>
        </p:nvSpPr>
        <p:spPr bwMode="auto">
          <a:xfrm>
            <a:off x="7272338" y="6553200"/>
            <a:ext cx="1905000" cy="457200"/>
          </a:xfrm>
          <a:prstGeom prst="rect">
            <a:avLst/>
          </a:prstGeom>
          <a:noFill/>
          <a:ln w="9525">
            <a:noFill/>
            <a:miter lim="800000"/>
            <a:headEnd/>
            <a:tailEnd/>
          </a:ln>
        </p:spPr>
        <p:txBody>
          <a:bodyPr wrap="none" lIns="92075" tIns="46038" rIns="92075" bIns="46038" anchor="ctr"/>
          <a:lstStyle/>
          <a:p>
            <a:pPr algn="r"/>
            <a:fld id="{05B6D4E9-2E04-4DA2-B4C5-2EE95B966EBA}" type="slidenum">
              <a:rPr lang="en-US" sz="800"/>
              <a:pPr algn="r"/>
              <a:t>6</a:t>
            </a:fld>
            <a:endParaRPr lang="en-US" sz="800" dirty="0"/>
          </a:p>
        </p:txBody>
      </p:sp>
      <p:sp>
        <p:nvSpPr>
          <p:cNvPr id="17412" name="Rectangle 2"/>
          <p:cNvSpPr>
            <a:spLocks noChangeArrowheads="1"/>
          </p:cNvSpPr>
          <p:nvPr/>
        </p:nvSpPr>
        <p:spPr bwMode="auto">
          <a:xfrm>
            <a:off x="0" y="0"/>
            <a:ext cx="9101138" cy="970138"/>
          </a:xfrm>
          <a:prstGeom prst="rect">
            <a:avLst/>
          </a:prstGeom>
          <a:noFill/>
          <a:ln w="9525">
            <a:noFill/>
            <a:miter lim="800000"/>
            <a:headEnd/>
            <a:tailEnd/>
          </a:ln>
        </p:spPr>
        <p:txBody>
          <a:bodyPr wrap="square" lIns="92075" tIns="46038" rIns="92075" bIns="46038">
            <a:spAutoFit/>
          </a:bodyPr>
          <a:lstStyle/>
          <a:p>
            <a:pPr algn="ctr"/>
            <a:r>
              <a:rPr lang="en-US" sz="3300" dirty="0" smtClean="0"/>
              <a:t>Clarity: </a:t>
            </a:r>
          </a:p>
          <a:p>
            <a:pPr algn="ctr"/>
            <a:r>
              <a:rPr lang="en-US" sz="2400" dirty="0" smtClean="0"/>
              <a:t>Deliverable In Terms Of  Career Perspectives &amp; Skill Set</a:t>
            </a:r>
            <a:endParaRPr lang="en-US" sz="2400" dirty="0"/>
          </a:p>
        </p:txBody>
      </p:sp>
      <p:sp>
        <p:nvSpPr>
          <p:cNvPr id="17413" name="Line 3"/>
          <p:cNvSpPr>
            <a:spLocks noChangeShapeType="1"/>
          </p:cNvSpPr>
          <p:nvPr/>
        </p:nvSpPr>
        <p:spPr bwMode="auto">
          <a:xfrm>
            <a:off x="325438" y="10160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17416" name="Rectangle 1"/>
          <p:cNvSpPr>
            <a:spLocks noChangeArrowheads="1"/>
          </p:cNvSpPr>
          <p:nvPr/>
        </p:nvSpPr>
        <p:spPr bwMode="auto">
          <a:xfrm>
            <a:off x="381000" y="2209323"/>
            <a:ext cx="7848600" cy="3939540"/>
          </a:xfrm>
          <a:prstGeom prst="rect">
            <a:avLst/>
          </a:prstGeom>
          <a:noFill/>
          <a:ln w="9525">
            <a:noFill/>
            <a:miter lim="800000"/>
            <a:headEnd/>
            <a:tailEnd/>
          </a:ln>
        </p:spPr>
        <p:txBody>
          <a:bodyPr anchor="ctr">
            <a:spAutoFit/>
          </a:bodyPr>
          <a:lstStyle/>
          <a:p>
            <a:pPr eaLnBrk="1" hangingPunct="1">
              <a:tabLst>
                <a:tab pos="495300" algn="l"/>
              </a:tabLst>
            </a:pPr>
            <a:r>
              <a:rPr lang="en-US" sz="1800" dirty="0">
                <a:cs typeface="Times New Roman" pitchFamily="18" charset="0"/>
              </a:rPr>
              <a:t>The course </a:t>
            </a:r>
            <a:r>
              <a:rPr lang="en-US" sz="1800" dirty="0" smtClean="0">
                <a:cs typeface="Times New Roman" pitchFamily="18" charset="0"/>
              </a:rPr>
              <a:t>design </a:t>
            </a:r>
            <a:r>
              <a:rPr lang="en-US" sz="1800" dirty="0">
                <a:cs typeface="Times New Roman" pitchFamily="18" charset="0"/>
              </a:rPr>
              <a:t>is </a:t>
            </a:r>
            <a:r>
              <a:rPr lang="en-US" sz="1800" dirty="0" smtClean="0">
                <a:cs typeface="Times New Roman" pitchFamily="18" charset="0"/>
              </a:rPr>
              <a:t>aimed at…</a:t>
            </a:r>
            <a:endParaRPr lang="en-US" sz="1800" dirty="0">
              <a:cs typeface="Times New Roman" pitchFamily="18" charset="0"/>
            </a:endParaRPr>
          </a:p>
          <a:p>
            <a:pPr eaLnBrk="1" hangingPunct="1">
              <a:tabLst>
                <a:tab pos="495300" algn="l"/>
              </a:tabLst>
            </a:pPr>
            <a:endParaRPr lang="en-US" sz="1600" dirty="0"/>
          </a:p>
          <a:p>
            <a:pPr lvl="1">
              <a:buFontTx/>
              <a:buChar char="•"/>
              <a:tabLst>
                <a:tab pos="495300" algn="l"/>
              </a:tabLst>
            </a:pPr>
            <a:r>
              <a:rPr lang="en-US" sz="1600" u="sng" dirty="0">
                <a:cs typeface="Times New Roman" pitchFamily="18" charset="0"/>
              </a:rPr>
              <a:t>Developing judgment</a:t>
            </a:r>
            <a:r>
              <a:rPr lang="en-US" sz="1600" dirty="0">
                <a:cs typeface="Times New Roman" pitchFamily="18" charset="0"/>
              </a:rPr>
              <a:t> …Sharing lessons in distinguishing  practices that 			create value from those that result in loss </a:t>
            </a:r>
          </a:p>
          <a:p>
            <a:pPr lvl="1">
              <a:buFontTx/>
              <a:buChar char="•"/>
              <a:tabLst>
                <a:tab pos="495300" algn="l"/>
              </a:tabLst>
            </a:pPr>
            <a:endParaRPr lang="en-US" sz="1600" dirty="0"/>
          </a:p>
          <a:p>
            <a:pPr lvl="1">
              <a:buFontTx/>
              <a:buChar char="•"/>
              <a:tabLst>
                <a:tab pos="495300" algn="l"/>
              </a:tabLst>
            </a:pPr>
            <a:r>
              <a:rPr lang="en-US" sz="1600" u="sng" dirty="0">
                <a:cs typeface="Times New Roman" pitchFamily="18" charset="0"/>
              </a:rPr>
              <a:t>Exploring leadership</a:t>
            </a:r>
            <a:r>
              <a:rPr lang="en-US" sz="1600" dirty="0">
                <a:cs typeface="Times New Roman" pitchFamily="18" charset="0"/>
              </a:rPr>
              <a:t> …Directing an insightful acquisition process geared to 		mitigate risk in order to capture return followed by lessons 			in  managing after closing to operationally improve the results of the 		acquired business </a:t>
            </a:r>
          </a:p>
          <a:p>
            <a:pPr lvl="1">
              <a:buFontTx/>
              <a:buChar char="•"/>
              <a:tabLst>
                <a:tab pos="495300" algn="l"/>
              </a:tabLst>
            </a:pPr>
            <a:endParaRPr lang="en-US" sz="1600" dirty="0"/>
          </a:p>
          <a:p>
            <a:pPr lvl="1">
              <a:buFontTx/>
              <a:buChar char="•"/>
              <a:tabLst>
                <a:tab pos="495300" algn="l"/>
              </a:tabLst>
            </a:pPr>
            <a:r>
              <a:rPr lang="en-US" sz="1600" u="sng" dirty="0" smtClean="0">
                <a:cs typeface="Times New Roman" pitchFamily="18" charset="0"/>
              </a:rPr>
              <a:t>Polishing acquisition negotiation-related skills …</a:t>
            </a:r>
            <a:r>
              <a:rPr lang="en-US" sz="1600" dirty="0" smtClean="0">
                <a:cs typeface="Times New Roman" pitchFamily="18" charset="0"/>
              </a:rPr>
              <a:t>Capturing the advantage in 		the tradeoffs inherent in doing a deal and in establishing a win-win 			scenario with the CEO and top managers of the acquired company 			after the transaction has been completed </a:t>
            </a:r>
          </a:p>
          <a:p>
            <a:pPr>
              <a:tabLst>
                <a:tab pos="495300" algn="l"/>
              </a:tabLst>
            </a:pPr>
            <a:endParaRPr lang="en-US" sz="1600" dirty="0"/>
          </a:p>
        </p:txBody>
      </p:sp>
      <p:sp>
        <p:nvSpPr>
          <p:cNvPr id="17417" name="Rectangle 9"/>
          <p:cNvSpPr>
            <a:spLocks noChangeArrowheads="1"/>
          </p:cNvSpPr>
          <p:nvPr/>
        </p:nvSpPr>
        <p:spPr bwMode="auto">
          <a:xfrm>
            <a:off x="381000" y="1219200"/>
            <a:ext cx="8610600" cy="923330"/>
          </a:xfrm>
          <a:prstGeom prst="rect">
            <a:avLst/>
          </a:prstGeom>
          <a:noFill/>
          <a:ln w="9525">
            <a:noFill/>
            <a:miter lim="800000"/>
            <a:headEnd/>
            <a:tailEnd/>
          </a:ln>
        </p:spPr>
        <p:txBody>
          <a:bodyPr wrap="square">
            <a:spAutoFit/>
          </a:bodyPr>
          <a:lstStyle/>
          <a:p>
            <a:r>
              <a:rPr lang="en-US" sz="1800" dirty="0">
                <a:cs typeface="Times New Roman" pitchFamily="18" charset="0"/>
              </a:rPr>
              <a:t>The </a:t>
            </a:r>
            <a:r>
              <a:rPr lang="en-US" sz="1800" dirty="0" smtClean="0">
                <a:cs typeface="Times New Roman" pitchFamily="18" charset="0"/>
              </a:rPr>
              <a:t>career benefit of </a:t>
            </a:r>
            <a:r>
              <a:rPr lang="en-US" sz="1800" dirty="0">
                <a:cs typeface="Times New Roman" pitchFamily="18" charset="0"/>
              </a:rPr>
              <a:t>the course is to offer experience-based lessons </a:t>
            </a:r>
            <a:r>
              <a:rPr lang="en-US" sz="1800" dirty="0" smtClean="0">
                <a:cs typeface="Times New Roman" pitchFamily="18" charset="0"/>
              </a:rPr>
              <a:t>to enhance the students ability </a:t>
            </a:r>
            <a:r>
              <a:rPr lang="en-US" sz="1800" u="sng" dirty="0" smtClean="0">
                <a:cs typeface="Times New Roman" pitchFamily="18" charset="0"/>
              </a:rPr>
              <a:t>to </a:t>
            </a:r>
            <a:r>
              <a:rPr lang="en-US" sz="1800" u="sng" dirty="0">
                <a:cs typeface="Times New Roman" pitchFamily="18" charset="0"/>
              </a:rPr>
              <a:t>create shareholder value </a:t>
            </a:r>
            <a:r>
              <a:rPr lang="en-US" sz="1800" dirty="0">
                <a:cs typeface="Times New Roman" pitchFamily="18" charset="0"/>
              </a:rPr>
              <a:t>and </a:t>
            </a:r>
            <a:r>
              <a:rPr lang="en-US" sz="1800" u="sng" dirty="0">
                <a:cs typeface="Times New Roman" pitchFamily="18" charset="0"/>
              </a:rPr>
              <a:t>avoid </a:t>
            </a:r>
            <a:r>
              <a:rPr lang="en-US" sz="1800" u="sng" dirty="0" smtClean="0">
                <a:cs typeface="Times New Roman" pitchFamily="18" charset="0"/>
              </a:rPr>
              <a:t>costly </a:t>
            </a:r>
            <a:r>
              <a:rPr lang="en-US" sz="1800" u="sng" dirty="0">
                <a:cs typeface="Times New Roman" pitchFamily="18" charset="0"/>
              </a:rPr>
              <a:t>pitfalls in buying and selling businesses!</a:t>
            </a:r>
            <a:endParaRPr lang="en-US" sz="1800" u="sng" dirty="0"/>
          </a:p>
        </p:txBody>
      </p:sp>
    </p:spTree>
  </p:cSld>
  <p:clrMapOvr>
    <a:masterClrMapping/>
  </p:clrMapOvr>
  <p:transition advTm="1583"/>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nvSpPr>
        <p:spPr bwMode="auto">
          <a:xfrm>
            <a:off x="228600" y="2514600"/>
            <a:ext cx="8915400" cy="3108543"/>
          </a:xfrm>
          <a:prstGeom prst="rect">
            <a:avLst/>
          </a:prstGeom>
          <a:noFill/>
          <a:ln w="9525">
            <a:noFill/>
            <a:miter lim="800000"/>
            <a:headEnd/>
            <a:tailEnd/>
          </a:ln>
        </p:spPr>
        <p:txBody>
          <a:bodyPr wrap="square" anchor="ctr">
            <a:spAutoFit/>
          </a:bodyPr>
          <a:lstStyle/>
          <a:p>
            <a:pPr eaLnBrk="1" hangingPunct="1">
              <a:buFont typeface="Wingdings" pitchFamily="2" charset="2"/>
              <a:buChar char="ü"/>
              <a:defRPr/>
            </a:pPr>
            <a:endParaRPr lang="en-US" sz="1400" dirty="0">
              <a:cs typeface="Times New Roman" pitchFamily="18" charset="0"/>
            </a:endParaRPr>
          </a:p>
          <a:p>
            <a:pPr marL="342900" indent="-342900" eaLnBrk="1" hangingPunct="1">
              <a:buFont typeface="Wingdings" pitchFamily="2" charset="2"/>
              <a:buChar char="ü"/>
              <a:defRPr/>
            </a:pPr>
            <a:r>
              <a:rPr lang="en-US" sz="1400" dirty="0">
                <a:cs typeface="Times New Roman" pitchFamily="18" charset="0"/>
              </a:rPr>
              <a:t>The “human factor” is dominant, the variables independent, and logic is  </a:t>
            </a:r>
            <a:r>
              <a:rPr lang="en-US" sz="1400" dirty="0" smtClean="0">
                <a:cs typeface="Times New Roman" pitchFamily="18" charset="0"/>
              </a:rPr>
              <a:t>frequently </a:t>
            </a:r>
            <a:r>
              <a:rPr lang="en-US" sz="1400" dirty="0">
                <a:cs typeface="Times New Roman" pitchFamily="18" charset="0"/>
              </a:rPr>
              <a:t>trumped by blind </a:t>
            </a:r>
            <a:r>
              <a:rPr lang="en-US" sz="1400" dirty="0" smtClean="0">
                <a:cs typeface="Times New Roman" pitchFamily="18" charset="0"/>
              </a:rPr>
              <a:t>	ambition </a:t>
            </a:r>
            <a:r>
              <a:rPr lang="en-US" sz="1400" dirty="0">
                <a:cs typeface="Times New Roman" pitchFamily="18" charset="0"/>
              </a:rPr>
              <a:t>and/or self-interested  </a:t>
            </a:r>
            <a:r>
              <a:rPr lang="en-US" sz="1400" dirty="0" smtClean="0">
                <a:cs typeface="Times New Roman" pitchFamily="18" charset="0"/>
              </a:rPr>
              <a:t>advisors</a:t>
            </a:r>
            <a:r>
              <a:rPr lang="en-US" sz="1400" dirty="0">
                <a:cs typeface="Times New Roman" pitchFamily="18" charset="0"/>
              </a:rPr>
              <a:t>.  </a:t>
            </a:r>
          </a:p>
          <a:p>
            <a:pPr marL="342900" indent="-342900" eaLnBrk="1" hangingPunct="1">
              <a:buFont typeface="Wingdings" pitchFamily="2" charset="2"/>
              <a:buChar char="ü"/>
              <a:defRPr/>
            </a:pPr>
            <a:endParaRPr lang="en-US" sz="1400" dirty="0">
              <a:cs typeface="Times New Roman" pitchFamily="18" charset="0"/>
            </a:endParaRPr>
          </a:p>
          <a:p>
            <a:pPr marL="342900" indent="-342900" eaLnBrk="1" hangingPunct="1">
              <a:buFont typeface="Wingdings" pitchFamily="2" charset="2"/>
              <a:buChar char="ü"/>
              <a:defRPr/>
            </a:pPr>
            <a:r>
              <a:rPr lang="en-US" sz="1400" dirty="0">
                <a:cs typeface="Times New Roman" pitchFamily="18" charset="0"/>
              </a:rPr>
              <a:t>This is not a corporate strategy course analyzing business combination 			rationale slogans but rather focusing on measures that create </a:t>
            </a:r>
            <a:r>
              <a:rPr lang="en-US" sz="1400" dirty="0" smtClean="0">
                <a:cs typeface="Times New Roman" pitchFamily="18" charset="0"/>
              </a:rPr>
              <a:t>incremental </a:t>
            </a:r>
            <a:r>
              <a:rPr lang="en-US" sz="1400" dirty="0">
                <a:cs typeface="Times New Roman" pitchFamily="18" charset="0"/>
              </a:rPr>
              <a:t>shareholder value </a:t>
            </a:r>
            <a:r>
              <a:rPr lang="en-US" sz="1400" dirty="0" smtClean="0">
                <a:cs typeface="Times New Roman" pitchFamily="18" charset="0"/>
              </a:rPr>
              <a:t>	in </a:t>
            </a:r>
            <a:r>
              <a:rPr lang="en-US" sz="1400" dirty="0">
                <a:cs typeface="Times New Roman" pitchFamily="18" charset="0"/>
              </a:rPr>
              <a:t>measureable terms. </a:t>
            </a:r>
            <a:endParaRPr lang="en-US" sz="1400" dirty="0"/>
          </a:p>
          <a:p>
            <a:pPr marL="342900" indent="-342900">
              <a:buFont typeface="Wingdings" pitchFamily="2" charset="2"/>
              <a:buChar char="ü"/>
              <a:defRPr/>
            </a:pPr>
            <a:endParaRPr lang="en-US" sz="1400" dirty="0">
              <a:cs typeface="Times New Roman" pitchFamily="18" charset="0"/>
            </a:endParaRPr>
          </a:p>
          <a:p>
            <a:pPr marL="342900" indent="-342900">
              <a:buFont typeface="Wingdings" pitchFamily="2" charset="2"/>
              <a:buChar char="ü"/>
              <a:defRPr/>
            </a:pPr>
            <a:r>
              <a:rPr lang="en-US" sz="1400" dirty="0" smtClean="0">
                <a:cs typeface="Times New Roman" pitchFamily="18" charset="0"/>
              </a:rPr>
              <a:t>It </a:t>
            </a:r>
            <a:r>
              <a:rPr lang="en-US" sz="1400" dirty="0">
                <a:cs typeface="Times New Roman" pitchFamily="18" charset="0"/>
              </a:rPr>
              <a:t>is a domain where learned experience proves to be much more valuable than 		textbook niceties. </a:t>
            </a:r>
            <a:endParaRPr lang="en-US" sz="1400" dirty="0" smtClean="0">
              <a:cs typeface="Times New Roman" pitchFamily="18" charset="0"/>
            </a:endParaRPr>
          </a:p>
          <a:p>
            <a:pPr marL="342900" indent="-342900">
              <a:buFont typeface="Wingdings" pitchFamily="2" charset="2"/>
              <a:buChar char="ü"/>
              <a:defRPr/>
            </a:pPr>
            <a:endParaRPr lang="en-US" sz="1400" dirty="0" smtClean="0">
              <a:cs typeface="Times New Roman" pitchFamily="18" charset="0"/>
            </a:endParaRPr>
          </a:p>
          <a:p>
            <a:pPr marL="342900" indent="-342900">
              <a:buFont typeface="Wingdings" pitchFamily="2" charset="2"/>
              <a:buChar char="ü"/>
              <a:defRPr/>
            </a:pPr>
            <a:r>
              <a:rPr lang="en-US" sz="1400" dirty="0" smtClean="0">
                <a:cs typeface="Times New Roman" pitchFamily="18" charset="0"/>
              </a:rPr>
              <a:t>Therefore</a:t>
            </a:r>
            <a:r>
              <a:rPr lang="en-US" sz="1400" dirty="0">
                <a:cs typeface="Times New Roman" pitchFamily="18" charset="0"/>
              </a:rPr>
              <a:t>, sharing the hard earned lessons  </a:t>
            </a:r>
            <a:r>
              <a:rPr lang="en-US" sz="1400" dirty="0" smtClean="0">
                <a:cs typeface="Times New Roman" pitchFamily="18" charset="0"/>
              </a:rPr>
              <a:t>gained </a:t>
            </a:r>
            <a:r>
              <a:rPr lang="en-US" sz="1400" dirty="0">
                <a:cs typeface="Times New Roman" pitchFamily="18" charset="0"/>
              </a:rPr>
              <a:t>by the Professor in </a:t>
            </a:r>
            <a:r>
              <a:rPr lang="en-US" sz="1400" dirty="0" smtClean="0">
                <a:cs typeface="Times New Roman" pitchFamily="18" charset="0"/>
              </a:rPr>
              <a:t>participating </a:t>
            </a:r>
            <a:r>
              <a:rPr lang="en-US" sz="1400" dirty="0">
                <a:cs typeface="Times New Roman" pitchFamily="18" charset="0"/>
              </a:rPr>
              <a:t>in thousands of </a:t>
            </a:r>
            <a:r>
              <a:rPr lang="en-US" sz="1400" dirty="0" smtClean="0">
                <a:cs typeface="Times New Roman" pitchFamily="18" charset="0"/>
              </a:rPr>
              <a:t>	mergers </a:t>
            </a:r>
            <a:r>
              <a:rPr lang="en-US" sz="1400" dirty="0">
                <a:cs typeface="Times New Roman" pitchFamily="18" charset="0"/>
              </a:rPr>
              <a:t>and </a:t>
            </a:r>
            <a:r>
              <a:rPr lang="en-US" sz="1400" dirty="0" smtClean="0">
                <a:cs typeface="Times New Roman" pitchFamily="18" charset="0"/>
              </a:rPr>
              <a:t>acquisitions </a:t>
            </a:r>
            <a:r>
              <a:rPr lang="en-US" sz="1400" dirty="0">
                <a:cs typeface="Times New Roman" pitchFamily="18" charset="0"/>
              </a:rPr>
              <a:t>over the last forty </a:t>
            </a:r>
            <a:r>
              <a:rPr lang="en-US" sz="1400" dirty="0" smtClean="0">
                <a:cs typeface="Times New Roman" pitchFamily="18" charset="0"/>
              </a:rPr>
              <a:t>years </a:t>
            </a:r>
            <a:r>
              <a:rPr lang="en-US" sz="1400" dirty="0">
                <a:cs typeface="Times New Roman" pitchFamily="18" charset="0"/>
              </a:rPr>
              <a:t>is a course cornerstone.  </a:t>
            </a:r>
          </a:p>
          <a:p>
            <a:pPr marL="342900" indent="-342900">
              <a:buFont typeface="Wingdings" pitchFamily="2" charset="2"/>
              <a:buChar char="ü"/>
              <a:defRPr/>
            </a:pPr>
            <a:endParaRPr lang="en-US" sz="1400" dirty="0">
              <a:cs typeface="Times New Roman" pitchFamily="18" charset="0"/>
            </a:endParaRPr>
          </a:p>
        </p:txBody>
      </p:sp>
      <p:sp>
        <p:nvSpPr>
          <p:cNvPr id="18435" name="Line 3"/>
          <p:cNvSpPr>
            <a:spLocks noChangeShapeType="1"/>
          </p:cNvSpPr>
          <p:nvPr/>
        </p:nvSpPr>
        <p:spPr bwMode="auto">
          <a:xfrm>
            <a:off x="228600" y="11430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18436" name="Rectangle 5"/>
          <p:cNvSpPr>
            <a:spLocks noChangeArrowheads="1"/>
          </p:cNvSpPr>
          <p:nvPr/>
        </p:nvSpPr>
        <p:spPr bwMode="auto">
          <a:xfrm>
            <a:off x="-762000" y="1219200"/>
            <a:ext cx="9601200" cy="400110"/>
          </a:xfrm>
          <a:prstGeom prst="rect">
            <a:avLst/>
          </a:prstGeom>
          <a:noFill/>
          <a:ln w="9525">
            <a:noFill/>
            <a:miter lim="800000"/>
            <a:headEnd/>
            <a:tailEnd/>
          </a:ln>
        </p:spPr>
        <p:txBody>
          <a:bodyPr wrap="square">
            <a:spAutoFit/>
          </a:bodyPr>
          <a:lstStyle/>
          <a:p>
            <a:r>
              <a:rPr lang="en-US" sz="2000" dirty="0">
                <a:cs typeface="Times New Roman" pitchFamily="18" charset="0"/>
              </a:rPr>
              <a:t>	</a:t>
            </a:r>
            <a:endParaRPr lang="en-US" sz="1900" dirty="0">
              <a:cs typeface="Times New Roman" pitchFamily="18" charset="0"/>
            </a:endParaRPr>
          </a:p>
        </p:txBody>
      </p:sp>
      <p:sp>
        <p:nvSpPr>
          <p:cNvPr id="5" name="Rectangle 4"/>
          <p:cNvSpPr/>
          <p:nvPr/>
        </p:nvSpPr>
        <p:spPr>
          <a:xfrm>
            <a:off x="228600" y="5906869"/>
            <a:ext cx="8686800" cy="646331"/>
          </a:xfrm>
          <a:prstGeom prst="rect">
            <a:avLst/>
          </a:prstGeom>
        </p:spPr>
        <p:txBody>
          <a:bodyPr wrap="square">
            <a:spAutoFit/>
          </a:bodyPr>
          <a:lstStyle/>
          <a:p>
            <a:pPr marL="342900" indent="-342900">
              <a:defRPr/>
            </a:pPr>
            <a:r>
              <a:rPr lang="en-US" dirty="0" smtClean="0">
                <a:cs typeface="Times New Roman" pitchFamily="18" charset="0"/>
              </a:rPr>
              <a:t>In this field, the most important insight is to teach you to know what to do  when you don’t know what to do. </a:t>
            </a:r>
            <a:endParaRPr lang="en-US" dirty="0"/>
          </a:p>
        </p:txBody>
      </p:sp>
      <p:sp>
        <p:nvSpPr>
          <p:cNvPr id="6" name="Rectangle 5"/>
          <p:cNvSpPr/>
          <p:nvPr/>
        </p:nvSpPr>
        <p:spPr>
          <a:xfrm>
            <a:off x="381000" y="0"/>
            <a:ext cx="8458200" cy="1138773"/>
          </a:xfrm>
          <a:prstGeom prst="rect">
            <a:avLst/>
          </a:prstGeom>
        </p:spPr>
        <p:txBody>
          <a:bodyPr wrap="square">
            <a:spAutoFit/>
          </a:bodyPr>
          <a:lstStyle/>
          <a:p>
            <a:pPr algn="ctr"/>
            <a:r>
              <a:rPr lang="en-US" sz="3200" dirty="0" smtClean="0"/>
              <a:t>Clarity:</a:t>
            </a:r>
          </a:p>
          <a:p>
            <a:pPr algn="ctr"/>
            <a:r>
              <a:rPr lang="en-US" dirty="0" smtClean="0"/>
              <a:t>The Course is not a Bunch of Canned Formulas  Nor A List of Equations That When Applied Produce Value</a:t>
            </a:r>
          </a:p>
        </p:txBody>
      </p:sp>
      <p:sp>
        <p:nvSpPr>
          <p:cNvPr id="7" name="Rectangle 6"/>
          <p:cNvSpPr/>
          <p:nvPr/>
        </p:nvSpPr>
        <p:spPr>
          <a:xfrm>
            <a:off x="228600" y="1371600"/>
            <a:ext cx="8915400" cy="923330"/>
          </a:xfrm>
          <a:prstGeom prst="rect">
            <a:avLst/>
          </a:prstGeom>
        </p:spPr>
        <p:txBody>
          <a:bodyPr wrap="square">
            <a:spAutoFit/>
          </a:bodyPr>
          <a:lstStyle/>
          <a:p>
            <a:endParaRPr lang="en-US" dirty="0" smtClean="0">
              <a:cs typeface="Times New Roman" pitchFamily="18" charset="0"/>
            </a:endParaRPr>
          </a:p>
          <a:p>
            <a:r>
              <a:rPr lang="en-US" dirty="0" smtClean="0">
                <a:cs typeface="Times New Roman" pitchFamily="18" charset="0"/>
              </a:rPr>
              <a:t>We provide practical  approaches to problem solving in  ambiguous settings as well as leadership practices that have proven to be  successful in the real world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04800"/>
            <a:ext cx="8458200" cy="615553"/>
          </a:xfrm>
          <a:prstGeom prst="rect">
            <a:avLst/>
          </a:prstGeom>
        </p:spPr>
        <p:txBody>
          <a:bodyPr wrap="square">
            <a:spAutoFit/>
          </a:bodyPr>
          <a:lstStyle/>
          <a:p>
            <a:pPr algn="ctr"/>
            <a:r>
              <a:rPr lang="en-US" dirty="0" smtClean="0"/>
              <a:t>Tutorial for M&amp;A and Turnaround Course Slides</a:t>
            </a:r>
          </a:p>
          <a:p>
            <a:pPr algn="ctr"/>
            <a:r>
              <a:rPr lang="en-US" sz="1600" dirty="0" smtClean="0"/>
              <a:t>High Level “Slide Reports” </a:t>
            </a:r>
            <a:r>
              <a:rPr lang="en-US" sz="1600" dirty="0"/>
              <a:t>for </a:t>
            </a:r>
            <a:r>
              <a:rPr lang="en-US" sz="1600" dirty="0" smtClean="0"/>
              <a:t>Owners</a:t>
            </a:r>
            <a:r>
              <a:rPr lang="en-US" sz="1600" dirty="0"/>
              <a:t>, Chief </a:t>
            </a:r>
            <a:r>
              <a:rPr lang="en-US" sz="1600" dirty="0" smtClean="0"/>
              <a:t>Executives </a:t>
            </a:r>
            <a:r>
              <a:rPr lang="en-US" sz="1600" dirty="0"/>
              <a:t>and </a:t>
            </a:r>
            <a:r>
              <a:rPr lang="en-US" sz="1600" dirty="0" smtClean="0"/>
              <a:t>Boards </a:t>
            </a:r>
            <a:r>
              <a:rPr lang="en-US" sz="1600" dirty="0"/>
              <a:t>of  </a:t>
            </a:r>
            <a:r>
              <a:rPr lang="en-US" sz="1600" dirty="0" smtClean="0"/>
              <a:t>Directors</a:t>
            </a:r>
            <a:endParaRPr lang="en-US" sz="1600" dirty="0"/>
          </a:p>
        </p:txBody>
      </p:sp>
      <p:sp>
        <p:nvSpPr>
          <p:cNvPr id="5" name="TextBox 4"/>
          <p:cNvSpPr txBox="1"/>
          <p:nvPr/>
        </p:nvSpPr>
        <p:spPr>
          <a:xfrm>
            <a:off x="228600" y="990600"/>
            <a:ext cx="8610600" cy="5632311"/>
          </a:xfrm>
          <a:prstGeom prst="rect">
            <a:avLst/>
          </a:prstGeom>
          <a:noFill/>
        </p:spPr>
        <p:txBody>
          <a:bodyPr wrap="square" rtlCol="0">
            <a:spAutoFit/>
          </a:bodyPr>
          <a:lstStyle/>
          <a:p>
            <a:r>
              <a:rPr lang="en-US" sz="1200" dirty="0" smtClean="0"/>
              <a:t>We like to call the assignment slides in our courses “slide report's” rather than presentations. There are many different types of slide “shows” aimed at different audiences and for different purposes.  In our courses the format is along the lines of  what a management consultant  like Bain would use to inform rather than persuade. Note that the presentations when read would not need a spokesperson. They are clear without an oral presentation. </a:t>
            </a:r>
          </a:p>
          <a:p>
            <a:endParaRPr lang="en-US" sz="1300" dirty="0"/>
          </a:p>
          <a:p>
            <a:r>
              <a:rPr lang="en-US" sz="1300" dirty="0" smtClean="0"/>
              <a:t>In this Tutorial we will outline the concepts below, format tips and provide examples to demonstrate what we are looking for . The last slide is a graded slide that was poorly done which includes correctional comments</a:t>
            </a:r>
            <a:r>
              <a:rPr lang="en-US" sz="1300" dirty="0" smtClean="0">
                <a:solidFill>
                  <a:srgbClr val="FF0000"/>
                </a:solidFill>
              </a:rPr>
              <a:t>. </a:t>
            </a:r>
            <a:r>
              <a:rPr lang="en-US" sz="1300" dirty="0" smtClean="0"/>
              <a:t>Below is a conceptual outline :</a:t>
            </a:r>
          </a:p>
          <a:p>
            <a:pPr marL="342900" indent="-342900">
              <a:buFont typeface="+mj-lt"/>
              <a:buAutoNum type="arabicPeriod"/>
            </a:pPr>
            <a:endParaRPr lang="en-US" sz="1300" dirty="0"/>
          </a:p>
          <a:p>
            <a:pPr marL="800100" lvl="1" indent="-342900">
              <a:buFont typeface="+mj-lt"/>
              <a:buAutoNum type="arabicPeriod"/>
            </a:pPr>
            <a:r>
              <a:rPr lang="en-US" sz="1300" b="1" dirty="0" smtClean="0"/>
              <a:t>Meaningful Slide Heading: </a:t>
            </a:r>
            <a:r>
              <a:rPr lang="en-US" sz="1300" dirty="0" smtClean="0"/>
              <a:t>A opening  </a:t>
            </a:r>
            <a:r>
              <a:rPr lang="en-US" sz="1300" dirty="0"/>
              <a:t>statement </a:t>
            </a:r>
            <a:r>
              <a:rPr lang="en-US" sz="1300" dirty="0" smtClean="0"/>
              <a:t>or conclusion followed by the key  </a:t>
            </a:r>
            <a:r>
              <a:rPr lang="en-US" sz="1300" dirty="0"/>
              <a:t>conditions necessary for the </a:t>
            </a:r>
            <a:r>
              <a:rPr lang="en-US" sz="1300" dirty="0" smtClean="0"/>
              <a:t>statement </a:t>
            </a:r>
            <a:r>
              <a:rPr lang="en-US" sz="1300" dirty="0"/>
              <a:t>to be </a:t>
            </a:r>
            <a:r>
              <a:rPr lang="en-US" sz="1300" dirty="0" smtClean="0"/>
              <a:t>correct. An example… “The acquisition of  XYZ for  $20-$25 a share will add 15% or more shareholder value  if operating improvements doubling EBIDTA can be delivered  in 5 years”. It is an anchoring statement  for the audience. It must deliver the key advantage and state what must be done or the risk in achieving the result.</a:t>
            </a:r>
            <a:endParaRPr lang="en-US" sz="1300" dirty="0">
              <a:solidFill>
                <a:srgbClr val="FF0000"/>
              </a:solidFill>
            </a:endParaRPr>
          </a:p>
          <a:p>
            <a:pPr marL="342900" indent="-342900">
              <a:buFont typeface="+mj-lt"/>
              <a:buAutoNum type="arabicPeriod"/>
            </a:pPr>
            <a:endParaRPr lang="en-US" sz="1300" b="1" dirty="0"/>
          </a:p>
          <a:p>
            <a:pPr marL="800100" lvl="1" indent="-342900"/>
            <a:r>
              <a:rPr lang="en-US" sz="1300" b="1" dirty="0" smtClean="0"/>
              <a:t>2.     Primary Supporting Points: </a:t>
            </a:r>
            <a:r>
              <a:rPr lang="en-US" sz="1300" dirty="0" smtClean="0"/>
              <a:t>Notice that on each example slide there are three to  five points that support the slide heading. Each supporting point  is clearly stated and  not abbreviated. If you were to read the heading and then the supporting points together, the students’ position would be </a:t>
            </a:r>
            <a:r>
              <a:rPr lang="en-US" sz="1300" dirty="0" err="1" smtClean="0"/>
              <a:t>clearl</a:t>
            </a:r>
            <a:r>
              <a:rPr lang="en-US" sz="1300" dirty="0" smtClean="0"/>
              <a:t> without detail to verify.</a:t>
            </a:r>
          </a:p>
          <a:p>
            <a:pPr marL="800100" lvl="1" indent="-342900"/>
            <a:endParaRPr lang="en-US" sz="1300" b="1" dirty="0" smtClean="0"/>
          </a:p>
          <a:p>
            <a:pPr marL="800100" lvl="1" indent="-342900"/>
            <a:r>
              <a:rPr lang="en-US" sz="1300" b="1" dirty="0" smtClean="0"/>
              <a:t>3.      Detail Verifying the Supporting Points: </a:t>
            </a:r>
            <a:r>
              <a:rPr lang="en-US" sz="1300" dirty="0" smtClean="0"/>
              <a:t>Under each supporting point is the  detail that justifies the conclusion of the supporting  point. </a:t>
            </a:r>
            <a:r>
              <a:rPr lang="en-US" sz="1300" u="sng" dirty="0" smtClean="0"/>
              <a:t>We encourage  students to embellish detail with imaginary knowledge </a:t>
            </a:r>
            <a:r>
              <a:rPr lang="en-US" sz="1300" dirty="0" smtClean="0"/>
              <a:t>not contained in the case. The governing point  is that the logic of the detail must  link into the supporting point. HBS cases in particular can be a little broad brush so we want you to be creative as to what other information, had it been available, that you would have included and invent theoretical detail points that you view would be critical to your analysis even though these facts might not be available in the case. </a:t>
            </a:r>
          </a:p>
          <a:p>
            <a:pPr>
              <a:buFont typeface="Arial" pitchFamily="34" charset="0"/>
              <a:buChar char="•"/>
            </a:pPr>
            <a:endParaRPr lang="en-US" sz="1300" dirty="0"/>
          </a:p>
        </p:txBody>
      </p:sp>
      <p:cxnSp>
        <p:nvCxnSpPr>
          <p:cNvPr id="7" name="Straight Connector 6"/>
          <p:cNvCxnSpPr/>
          <p:nvPr/>
        </p:nvCxnSpPr>
        <p:spPr>
          <a:xfrm>
            <a:off x="228600" y="990600"/>
            <a:ext cx="8610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5DAA1213-C137-4085-B5DC-72185BEDEB13}" type="slidenum">
              <a:rPr lang="en-US" smtClean="0"/>
              <a:pPr/>
              <a:t>8</a:t>
            </a:fld>
            <a:endParaRPr lang="en-US"/>
          </a:p>
        </p:txBody>
      </p:sp>
      <p:sp>
        <p:nvSpPr>
          <p:cNvPr id="9" name="Text Box 21"/>
          <p:cNvSpPr txBox="1">
            <a:spLocks noChangeArrowheads="1"/>
          </p:cNvSpPr>
          <p:nvPr/>
        </p:nvSpPr>
        <p:spPr bwMode="auto">
          <a:xfrm>
            <a:off x="0" y="6550025"/>
            <a:ext cx="7315200" cy="307975"/>
          </a:xfrm>
          <a:prstGeom prst="rect">
            <a:avLst/>
          </a:prstGeom>
          <a:solidFill>
            <a:srgbClr val="FFFF00"/>
          </a:solidFill>
          <a:ln w="12700" cap="sq">
            <a:solidFill>
              <a:schemeClr val="tx1"/>
            </a:solidFill>
            <a:miter lim="800000"/>
            <a:headEnd type="none" w="sm" len="sm"/>
            <a:tailEnd type="none" w="sm" len="sm"/>
          </a:ln>
        </p:spPr>
        <p:txBody>
          <a:bodyPr>
            <a:spAutoFit/>
          </a:bodyPr>
          <a:lstStyle/>
          <a:p>
            <a:pPr marL="228600" indent="-228600">
              <a:spcBef>
                <a:spcPct val="10000"/>
              </a:spcBef>
            </a:pPr>
            <a:r>
              <a:rPr lang="en-US" sz="1400" b="1" dirty="0" smtClean="0">
                <a:latin typeface="Calibri" pitchFamily="34" charset="0"/>
              </a:rPr>
              <a:t>Slide Format</a:t>
            </a:r>
            <a:r>
              <a:rPr lang="en-US" sz="1400" dirty="0" smtClean="0">
                <a:latin typeface="Calibri" pitchFamily="34" charset="0"/>
              </a:rPr>
              <a:t>:   </a:t>
            </a:r>
            <a:r>
              <a:rPr lang="en-US" sz="1400" b="1" dirty="0" smtClean="0">
                <a:latin typeface="Calibri" pitchFamily="34" charset="0"/>
              </a:rPr>
              <a:t>Teaching Team</a:t>
            </a:r>
            <a:r>
              <a:rPr lang="en-US" sz="1400" dirty="0" smtClean="0">
                <a:latin typeface="Calibri" pitchFamily="34" charset="0"/>
              </a:rPr>
              <a:t>– Peter Goodson, Paul Mackinaw</a:t>
            </a:r>
            <a:endParaRPr lang="en-US" sz="1400" dirty="0">
              <a:latin typeface="Calibri" pitchFamily="34" charset="0"/>
            </a:endParaRPr>
          </a:p>
        </p:txBody>
      </p:sp>
      <p:sp>
        <p:nvSpPr>
          <p:cNvPr id="8" name="Rectangle 7"/>
          <p:cNvSpPr/>
          <p:nvPr/>
        </p:nvSpPr>
        <p:spPr>
          <a:xfrm>
            <a:off x="3460373" y="0"/>
            <a:ext cx="1220207" cy="461665"/>
          </a:xfrm>
          <a:prstGeom prst="rect">
            <a:avLst/>
          </a:prstGeom>
        </p:spPr>
        <p:txBody>
          <a:bodyPr wrap="none">
            <a:spAutoFit/>
          </a:bodyPr>
          <a:lstStyle/>
          <a:p>
            <a:pPr algn="ctr"/>
            <a:r>
              <a:rPr lang="en-US" sz="2400" dirty="0" smtClean="0"/>
              <a:t>Clarity</a:t>
            </a:r>
            <a:r>
              <a:rPr lang="en-US" dirty="0" smtClean="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6"/>
          <p:cNvSpPr>
            <a:spLocks noGrp="1" noChangeArrowheads="1"/>
          </p:cNvSpPr>
          <p:nvPr>
            <p:ph type="sldNum" sz="quarter" idx="11"/>
          </p:nvPr>
        </p:nvSpPr>
        <p:spPr>
          <a:noFill/>
        </p:spPr>
        <p:txBody>
          <a:bodyPr/>
          <a:lstStyle/>
          <a:p>
            <a:fld id="{2D0FF0A3-E995-4F9C-8DC5-0DDECB752CF4}" type="slidenum">
              <a:rPr lang="en-US" smtClean="0"/>
              <a:pPr/>
              <a:t>9</a:t>
            </a:fld>
            <a:endParaRPr lang="en-US" dirty="0" smtClean="0"/>
          </a:p>
        </p:txBody>
      </p:sp>
      <p:sp>
        <p:nvSpPr>
          <p:cNvPr id="19459" name="Slide Number Placeholder 2"/>
          <p:cNvSpPr txBox="1">
            <a:spLocks noGrp="1"/>
          </p:cNvSpPr>
          <p:nvPr/>
        </p:nvSpPr>
        <p:spPr bwMode="auto">
          <a:xfrm>
            <a:off x="7272338" y="6553200"/>
            <a:ext cx="1905000" cy="457200"/>
          </a:xfrm>
          <a:prstGeom prst="rect">
            <a:avLst/>
          </a:prstGeom>
          <a:noFill/>
          <a:ln w="9525">
            <a:noFill/>
            <a:miter lim="800000"/>
            <a:headEnd/>
            <a:tailEnd/>
          </a:ln>
        </p:spPr>
        <p:txBody>
          <a:bodyPr wrap="none" lIns="92075" tIns="46038" rIns="92075" bIns="46038" anchor="ctr"/>
          <a:lstStyle/>
          <a:p>
            <a:pPr algn="r"/>
            <a:fld id="{7E471321-FF8D-4D88-845B-4A2BCD41A76B}" type="slidenum">
              <a:rPr lang="en-US" sz="800"/>
              <a:pPr algn="r"/>
              <a:t>9</a:t>
            </a:fld>
            <a:endParaRPr lang="en-US" sz="800" dirty="0"/>
          </a:p>
        </p:txBody>
      </p:sp>
      <p:sp>
        <p:nvSpPr>
          <p:cNvPr id="19460" name="Rectangle 2"/>
          <p:cNvSpPr>
            <a:spLocks noChangeArrowheads="1"/>
          </p:cNvSpPr>
          <p:nvPr/>
        </p:nvSpPr>
        <p:spPr bwMode="auto">
          <a:xfrm>
            <a:off x="-228600" y="0"/>
            <a:ext cx="9601200" cy="1324081"/>
          </a:xfrm>
          <a:prstGeom prst="rect">
            <a:avLst/>
          </a:prstGeom>
          <a:noFill/>
          <a:ln w="9525">
            <a:noFill/>
            <a:miter lim="800000"/>
            <a:headEnd/>
            <a:tailEnd/>
          </a:ln>
        </p:spPr>
        <p:txBody>
          <a:bodyPr wrap="square" lIns="92075" tIns="46038" rIns="92075" bIns="46038">
            <a:spAutoFit/>
          </a:bodyPr>
          <a:lstStyle/>
          <a:p>
            <a:pPr algn="ctr"/>
            <a:r>
              <a:rPr lang="en-US" sz="3200" dirty="0" smtClean="0"/>
              <a:t>Challenges:</a:t>
            </a:r>
          </a:p>
          <a:p>
            <a:pPr algn="ctr"/>
            <a:r>
              <a:rPr lang="en-US" sz="2400" dirty="0" smtClean="0"/>
              <a:t>A 3 Unit Work Load In A 2 Unit Course Delivers High Value </a:t>
            </a:r>
          </a:p>
          <a:p>
            <a:pPr algn="ctr"/>
            <a:r>
              <a:rPr lang="en-US" sz="2400" dirty="0" smtClean="0"/>
              <a:t>But Demands A Significant Investment of Your Time</a:t>
            </a:r>
            <a:endParaRPr lang="en-US" sz="2400" dirty="0"/>
          </a:p>
        </p:txBody>
      </p:sp>
      <p:sp>
        <p:nvSpPr>
          <p:cNvPr id="19461" name="Line 3"/>
          <p:cNvSpPr>
            <a:spLocks noChangeShapeType="1"/>
          </p:cNvSpPr>
          <p:nvPr/>
        </p:nvSpPr>
        <p:spPr bwMode="auto">
          <a:xfrm>
            <a:off x="304800" y="1295400"/>
            <a:ext cx="8534400" cy="0"/>
          </a:xfrm>
          <a:prstGeom prst="line">
            <a:avLst/>
          </a:prstGeom>
          <a:noFill/>
          <a:ln w="76200">
            <a:solidFill>
              <a:schemeClr val="tx1"/>
            </a:solidFill>
            <a:round/>
            <a:headEnd type="none" w="sm" len="sm"/>
            <a:tailEnd type="none" w="sm" len="sm"/>
          </a:ln>
        </p:spPr>
        <p:txBody>
          <a:bodyPr wrap="none" anchor="ctr"/>
          <a:lstStyle/>
          <a:p>
            <a:endParaRPr lang="en-US" dirty="0"/>
          </a:p>
        </p:txBody>
      </p:sp>
      <p:sp>
        <p:nvSpPr>
          <p:cNvPr id="19464" name="Rectangle 6"/>
          <p:cNvSpPr>
            <a:spLocks noChangeArrowheads="1"/>
          </p:cNvSpPr>
          <p:nvPr/>
        </p:nvSpPr>
        <p:spPr bwMode="auto">
          <a:xfrm>
            <a:off x="533400" y="5334000"/>
            <a:ext cx="8153400" cy="822325"/>
          </a:xfrm>
          <a:prstGeom prst="rect">
            <a:avLst/>
          </a:prstGeom>
          <a:noFill/>
          <a:ln w="12700">
            <a:noFill/>
            <a:miter lim="800000"/>
            <a:headEnd type="none" w="sm" len="sm"/>
            <a:tailEnd type="none" w="sm" len="sm"/>
          </a:ln>
        </p:spPr>
        <p:txBody>
          <a:bodyPr>
            <a:spAutoFit/>
          </a:bodyPr>
          <a:lstStyle/>
          <a:p>
            <a:pPr algn="ctr"/>
            <a:r>
              <a:rPr lang="en-US" sz="2400" b="1" dirty="0">
                <a:sym typeface="Monotype Sorts" pitchFamily="2" charset="2"/>
              </a:rPr>
              <a:t>“This course is a little like drinking from a fire hose in its breadth and velocity” … A former student</a:t>
            </a:r>
          </a:p>
        </p:txBody>
      </p:sp>
      <p:sp>
        <p:nvSpPr>
          <p:cNvPr id="45057" name="Rectangle 1"/>
          <p:cNvSpPr>
            <a:spLocks noChangeArrowheads="1"/>
          </p:cNvSpPr>
          <p:nvPr/>
        </p:nvSpPr>
        <p:spPr bwMode="auto">
          <a:xfrm>
            <a:off x="0" y="1677888"/>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0" i="0" u="none" strike="noStrike" cap="none" normalizeH="0" baseline="0" dirty="0" smtClean="0">
                <a:ln>
                  <a:noFill/>
                </a:ln>
                <a:solidFill>
                  <a:schemeClr val="tx1"/>
                </a:solidFill>
                <a:effectLst/>
                <a:latin typeface="Comic Sans MS" pitchFamily="66" charset="0"/>
                <a:ea typeface="Times New Roman" pitchFamily="18" charset="0"/>
              </a:rPr>
              <a:t>To deliver</a:t>
            </a:r>
            <a:r>
              <a:rPr kumimoji="0" lang="en-US" sz="2000" b="0" i="0" u="none" strike="noStrike" cap="none" normalizeH="0" dirty="0" smtClean="0">
                <a:ln>
                  <a:noFill/>
                </a:ln>
                <a:solidFill>
                  <a:schemeClr val="tx1"/>
                </a:solidFill>
                <a:effectLst/>
                <a:latin typeface="Comic Sans MS" pitchFamily="66" charset="0"/>
                <a:ea typeface="Times New Roman" pitchFamily="18" charset="0"/>
              </a:rPr>
              <a:t> </a:t>
            </a:r>
            <a:r>
              <a:rPr kumimoji="0" lang="en-US" sz="2000" b="0" i="0" u="none" strike="noStrike" cap="none" normalizeH="0" baseline="0" dirty="0" smtClean="0">
                <a:ln>
                  <a:noFill/>
                </a:ln>
                <a:solidFill>
                  <a:schemeClr val="tx1"/>
                </a:solidFill>
                <a:effectLst/>
                <a:latin typeface="Comic Sans MS" pitchFamily="66" charset="0"/>
                <a:ea typeface="Times New Roman" pitchFamily="18" charset="0"/>
              </a:rPr>
              <a:t>the full course value a serious time commitment is necessary</a:t>
            </a:r>
            <a:endParaRPr kumimoji="0" lang="en-US" sz="2000" b="0" i="0" u="none" strike="noStrike" cap="none" normalizeH="0" baseline="0" dirty="0" smtClean="0">
              <a:ln>
                <a:noFill/>
              </a:ln>
              <a:solidFill>
                <a:schemeClr val="tx1"/>
              </a:solidFill>
              <a:effectLst/>
              <a:latin typeface="Arial" pitchFamily="34" charset="0"/>
            </a:endParaRPr>
          </a:p>
        </p:txBody>
      </p:sp>
      <p:pic>
        <p:nvPicPr>
          <p:cNvPr id="11" name="Picture 2" descr="C:\Documents and Settings\Peter Goodson\My Documents\My Pictures\HAAS\HAAS ASSICMENTS.png"/>
          <p:cNvPicPr>
            <a:picLocks noChangeAspect="1" noChangeArrowheads="1"/>
          </p:cNvPicPr>
          <p:nvPr/>
        </p:nvPicPr>
        <p:blipFill>
          <a:blip r:embed="rId3" cstate="print"/>
          <a:srcRect/>
          <a:stretch>
            <a:fillRect/>
          </a:stretch>
        </p:blipFill>
        <p:spPr bwMode="auto">
          <a:xfrm>
            <a:off x="304800" y="2286000"/>
            <a:ext cx="4522787" cy="2832999"/>
          </a:xfrm>
          <a:prstGeom prst="rect">
            <a:avLst/>
          </a:prstGeom>
          <a:noFill/>
        </p:spPr>
      </p:pic>
      <p:sp>
        <p:nvSpPr>
          <p:cNvPr id="12" name="Rectangle 11"/>
          <p:cNvSpPr/>
          <p:nvPr/>
        </p:nvSpPr>
        <p:spPr>
          <a:xfrm>
            <a:off x="4953000" y="2520077"/>
            <a:ext cx="4114800" cy="2585323"/>
          </a:xfrm>
          <a:prstGeom prst="rect">
            <a:avLst/>
          </a:prstGeom>
        </p:spPr>
        <p:txBody>
          <a:bodyPr wrap="square">
            <a:spAutoFit/>
          </a:bodyPr>
          <a:lstStyle/>
          <a:p>
            <a:pPr marL="342900" indent="-342900"/>
            <a:r>
              <a:rPr lang="en-US" dirty="0" smtClean="0"/>
              <a:t>4 cases…  3 of which students  present in class</a:t>
            </a:r>
          </a:p>
          <a:p>
            <a:pPr marL="342900" indent="-342900"/>
            <a:endParaRPr lang="en-US" dirty="0" smtClean="0"/>
          </a:p>
          <a:p>
            <a:pPr marL="342900" indent="-342900"/>
            <a:r>
              <a:rPr lang="en-US" dirty="0" smtClean="0"/>
              <a:t>3 additional case studies to be discussed in class and students are  intensely grilled </a:t>
            </a:r>
          </a:p>
          <a:p>
            <a:endParaRPr lang="en-US" dirty="0" smtClean="0"/>
          </a:p>
          <a:p>
            <a:endParaRPr lang="en-US" dirty="0" smtClean="0"/>
          </a:p>
          <a:p>
            <a:r>
              <a:rPr lang="en-US" dirty="0" smtClean="0"/>
              <a:t> </a:t>
            </a:r>
            <a:endParaRPr lang="en-US" dirty="0"/>
          </a:p>
        </p:txBody>
      </p:sp>
      <p:cxnSp>
        <p:nvCxnSpPr>
          <p:cNvPr id="13" name="Straight Connector 12"/>
          <p:cNvCxnSpPr/>
          <p:nvPr/>
        </p:nvCxnSpPr>
        <p:spPr>
          <a:xfrm flipV="1">
            <a:off x="4724400" y="2286000"/>
            <a:ext cx="3962400" cy="54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4800600" y="5105400"/>
            <a:ext cx="4114800" cy="547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SSINESS SCHOOL SLIDE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1887</TotalTime>
  <Words>1259</Words>
  <Application>Microsoft Office PowerPoint</Application>
  <PresentationFormat>On-screen Show (4:3)</PresentationFormat>
  <Paragraphs>201</Paragraphs>
  <Slides>15</Slides>
  <Notes>9</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 User</dc:creator>
  <cp:lastModifiedBy>Peter Goodson</cp:lastModifiedBy>
  <cp:revision>171</cp:revision>
  <dcterms:created xsi:type="dcterms:W3CDTF">2010-07-24T03:10:20Z</dcterms:created>
  <dcterms:modified xsi:type="dcterms:W3CDTF">2011-07-14T16:30:26Z</dcterms:modified>
</cp:coreProperties>
</file>