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74" r:id="rId1"/>
  </p:sldMasterIdLst>
  <p:notesMasterIdLst>
    <p:notesMasterId r:id="rId29"/>
  </p:notesMasterIdLst>
  <p:handoutMasterIdLst>
    <p:handoutMasterId r:id="rId30"/>
  </p:handoutMasterIdLst>
  <p:sldIdLst>
    <p:sldId id="526" r:id="rId2"/>
    <p:sldId id="521" r:id="rId3"/>
    <p:sldId id="528" r:id="rId4"/>
    <p:sldId id="546" r:id="rId5"/>
    <p:sldId id="549" r:id="rId6"/>
    <p:sldId id="550" r:id="rId7"/>
    <p:sldId id="551" r:id="rId8"/>
    <p:sldId id="552" r:id="rId9"/>
    <p:sldId id="561" r:id="rId10"/>
    <p:sldId id="554" r:id="rId11"/>
    <p:sldId id="555" r:id="rId12"/>
    <p:sldId id="556" r:id="rId13"/>
    <p:sldId id="557" r:id="rId14"/>
    <p:sldId id="537" r:id="rId15"/>
    <p:sldId id="559" r:id="rId16"/>
    <p:sldId id="560" r:id="rId17"/>
    <p:sldId id="450" r:id="rId18"/>
    <p:sldId id="539" r:id="rId19"/>
    <p:sldId id="446" r:id="rId20"/>
    <p:sldId id="542" r:id="rId21"/>
    <p:sldId id="541" r:id="rId22"/>
    <p:sldId id="530" r:id="rId23"/>
    <p:sldId id="531" r:id="rId24"/>
    <p:sldId id="538" r:id="rId25"/>
    <p:sldId id="535" r:id="rId26"/>
    <p:sldId id="272" r:id="rId27"/>
    <p:sldId id="455"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F8E"/>
    <a:srgbClr val="006600"/>
    <a:srgbClr val="1786A9"/>
    <a:srgbClr val="167E9E"/>
    <a:srgbClr val="006699"/>
    <a:srgbClr val="006666"/>
    <a:srgbClr val="336699"/>
    <a:srgbClr val="333333"/>
    <a:srgbClr val="0881AC"/>
    <a:srgbClr val="0033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0" autoAdjust="0"/>
    <p:restoredTop sz="94664" autoAdjust="0"/>
  </p:normalViewPr>
  <p:slideViewPr>
    <p:cSldViewPr>
      <p:cViewPr varScale="1">
        <p:scale>
          <a:sx n="73" d="100"/>
          <a:sy n="73" d="100"/>
        </p:scale>
        <p:origin x="-104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954"/>
    </p:cViewPr>
  </p:sorterViewPr>
  <p:notesViewPr>
    <p:cSldViewPr>
      <p:cViewPr varScale="1">
        <p:scale>
          <a:sx n="55" d="100"/>
          <a:sy n="55" d="100"/>
        </p:scale>
        <p:origin x="-1260"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4"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endParaRPr lang="en-US"/>
          </a:p>
        </p:txBody>
      </p:sp>
      <p:sp>
        <p:nvSpPr>
          <p:cNvPr id="3993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endParaRPr lang="en-US"/>
          </a:p>
        </p:txBody>
      </p:sp>
      <p:sp>
        <p:nvSpPr>
          <p:cNvPr id="3993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endParaRPr lang="en-US"/>
          </a:p>
        </p:txBody>
      </p:sp>
      <p:sp>
        <p:nvSpPr>
          <p:cNvPr id="3993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fld id="{1C2B7BAE-F1CF-42AE-BC77-5BF7A427531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endParaRPr lang="en-US"/>
          </a:p>
        </p:txBody>
      </p:sp>
      <p:sp>
        <p:nvSpPr>
          <p:cNvPr id="942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endParaRPr lang="en-US"/>
          </a:p>
        </p:txBody>
      </p:sp>
      <p:sp>
        <p:nvSpPr>
          <p:cNvPr id="942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942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42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endParaRPr lang="en-US"/>
          </a:p>
        </p:txBody>
      </p:sp>
      <p:sp>
        <p:nvSpPr>
          <p:cNvPr id="942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fld id="{E980BF3A-280C-4669-AA70-038FFF70441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80BF3A-280C-4669-AA70-038FFF704412}"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p:spPr>
        <p:txBody>
          <a:bodyPr/>
          <a:lstStyle/>
          <a:p>
            <a:fld id="{A3D03AB6-023C-4A81-9DA8-A9FAE67D5ABA}" type="slidenum">
              <a:rPr lang="en-US" smtClean="0"/>
              <a:pPr/>
              <a:t>12</a:t>
            </a:fld>
            <a:endParaRPr lang="en-US" smtClean="0"/>
          </a:p>
        </p:txBody>
      </p:sp>
      <p:sp>
        <p:nvSpPr>
          <p:cNvPr id="65539" name="Rectangle 2"/>
          <p:cNvSpPr>
            <a:spLocks noGrp="1" noRot="1" noChangeAspect="1" noChangeArrowheads="1" noTextEdit="1"/>
          </p:cNvSpPr>
          <p:nvPr>
            <p:ph type="sldImg"/>
          </p:nvPr>
        </p:nvSpPr>
        <p:spPr>
          <a:xfrm>
            <a:off x="1150938" y="692150"/>
            <a:ext cx="4554537" cy="3414713"/>
          </a:xfrm>
          <a:ln/>
        </p:spPr>
      </p:sp>
      <p:sp>
        <p:nvSpPr>
          <p:cNvPr id="655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a:noFill/>
        </p:spPr>
        <p:txBody>
          <a:bodyPr/>
          <a:lstStyle/>
          <a:p>
            <a:fld id="{63E47DDF-774B-4ACC-A8BC-217E48B38D4B}" type="slidenum">
              <a:rPr lang="en-US" smtClean="0"/>
              <a:pPr/>
              <a:t>13</a:t>
            </a:fld>
            <a:endParaRPr lang="en-US" smtClean="0"/>
          </a:p>
        </p:txBody>
      </p:sp>
      <p:sp>
        <p:nvSpPr>
          <p:cNvPr id="66563" name="Rectangle 2"/>
          <p:cNvSpPr>
            <a:spLocks noGrp="1" noRot="1" noChangeAspect="1" noChangeArrowheads="1" noTextEdit="1"/>
          </p:cNvSpPr>
          <p:nvPr>
            <p:ph type="sldImg"/>
          </p:nvPr>
        </p:nvSpPr>
        <p:spPr>
          <a:xfrm>
            <a:off x="1150938" y="692150"/>
            <a:ext cx="4554537" cy="3414713"/>
          </a:xfrm>
          <a:ln/>
        </p:spPr>
      </p:sp>
      <p:sp>
        <p:nvSpPr>
          <p:cNvPr id="6656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80BF3A-280C-4669-AA70-038FFF704412}"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a:noFill/>
        </p:spPr>
        <p:txBody>
          <a:bodyPr/>
          <a:lstStyle/>
          <a:p>
            <a:fld id="{8713F8A9-8FAA-44C7-B34E-8B0D1EA68473}" type="slidenum">
              <a:rPr lang="en-US" smtClean="0"/>
              <a:pPr/>
              <a:t>15</a:t>
            </a:fld>
            <a:endParaRPr lang="en-US" smtClean="0"/>
          </a:p>
        </p:txBody>
      </p:sp>
      <p:sp>
        <p:nvSpPr>
          <p:cNvPr id="68611" name="Rectangle 2"/>
          <p:cNvSpPr>
            <a:spLocks noGrp="1" noRot="1" noChangeAspect="1" noChangeArrowheads="1" noTextEdit="1"/>
          </p:cNvSpPr>
          <p:nvPr>
            <p:ph type="sldImg"/>
          </p:nvPr>
        </p:nvSpPr>
        <p:spPr>
          <a:xfrm>
            <a:off x="1150938" y="692150"/>
            <a:ext cx="4554537" cy="3414713"/>
          </a:xfrm>
          <a:ln/>
        </p:spPr>
      </p:sp>
      <p:sp>
        <p:nvSpPr>
          <p:cNvPr id="6861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80BF3A-280C-4669-AA70-038FFF704412}"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80BF3A-280C-4669-AA70-038FFF704412}"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E1BE3D-7037-4BA6-A1C7-C9AF4663B554}" type="slidenum">
              <a:rPr lang="en-US"/>
              <a:pPr/>
              <a:t>19</a:t>
            </a:fld>
            <a:endParaRPr lang="en-US"/>
          </a:p>
        </p:txBody>
      </p:sp>
      <p:sp>
        <p:nvSpPr>
          <p:cNvPr id="630786" name="Rectangle 2"/>
          <p:cNvSpPr>
            <a:spLocks noGrp="1" noRot="1" noChangeAspect="1" noChangeArrowheads="1" noTextEdit="1"/>
          </p:cNvSpPr>
          <p:nvPr>
            <p:ph type="sldImg"/>
          </p:nvPr>
        </p:nvSpPr>
        <p:spPr>
          <a:xfrm>
            <a:off x="1144588" y="685800"/>
            <a:ext cx="4572000" cy="3429000"/>
          </a:xfrm>
          <a:ln/>
        </p:spPr>
      </p:sp>
      <p:sp>
        <p:nvSpPr>
          <p:cNvPr id="630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380DCB01-C32D-435C-8651-F23E3F0DD9EB}" type="slidenum">
              <a:rPr lang="en-US"/>
              <a:pPr/>
              <a:t>20</a:t>
            </a:fld>
            <a:endParaRPr lang="en-US"/>
          </a:p>
        </p:txBody>
      </p:sp>
      <p:sp>
        <p:nvSpPr>
          <p:cNvPr id="1099778" name="Rectangle 2"/>
          <p:cNvSpPr>
            <a:spLocks noGrp="1" noRot="1" noChangeAspect="1" noChangeArrowheads="1" noTextEdit="1"/>
          </p:cNvSpPr>
          <p:nvPr>
            <p:ph type="sldImg"/>
          </p:nvPr>
        </p:nvSpPr>
        <p:spPr>
          <a:ln/>
        </p:spPr>
      </p:sp>
      <p:sp>
        <p:nvSpPr>
          <p:cNvPr id="10997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DCF5B079-6243-4A4D-A1D7-84E91C82E0D7}" type="slidenum">
              <a:rPr lang="en-US"/>
              <a:pPr/>
              <a:t>21</a:t>
            </a:fld>
            <a:endParaRPr lang="en-US"/>
          </a:p>
        </p:txBody>
      </p:sp>
      <p:sp>
        <p:nvSpPr>
          <p:cNvPr id="1051650" name="Rectangle 2"/>
          <p:cNvSpPr>
            <a:spLocks noGrp="1" noRot="1" noChangeAspect="1" noChangeArrowheads="1" noTextEdit="1"/>
          </p:cNvSpPr>
          <p:nvPr>
            <p:ph type="sldImg"/>
          </p:nvPr>
        </p:nvSpPr>
        <p:spPr>
          <a:ln/>
        </p:spPr>
      </p:sp>
      <p:sp>
        <p:nvSpPr>
          <p:cNvPr id="10516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923778E-725D-433E-BFC5-970764EFF0D7}"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13D15B-E4EC-4AE5-ABAC-1F0A92ACB685}" type="slidenum">
              <a:rPr lang="en-US"/>
              <a:pPr/>
              <a:t>2</a:t>
            </a:fld>
            <a:endParaRPr lang="en-US"/>
          </a:p>
        </p:txBody>
      </p:sp>
      <p:sp>
        <p:nvSpPr>
          <p:cNvPr id="97282" name="Rectangle 2"/>
          <p:cNvSpPr>
            <a:spLocks noGrp="1" noRot="1" noChangeAspect="1" noChangeArrowheads="1" noTextEdit="1"/>
          </p:cNvSpPr>
          <p:nvPr>
            <p:ph type="sldImg"/>
          </p:nvPr>
        </p:nvSpPr>
        <p:spPr>
          <a:xfrm>
            <a:off x="1152525" y="692150"/>
            <a:ext cx="4554538" cy="3416300"/>
          </a:xfrm>
          <a:ln/>
        </p:spPr>
      </p:sp>
      <p:sp>
        <p:nvSpPr>
          <p:cNvPr id="97283"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0923778E-725D-433E-BFC5-970764EFF0D7}" type="slidenum">
              <a:rPr lang="en-US" smtClean="0"/>
              <a:pPr>
                <a:defRPr/>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80BF3A-280C-4669-AA70-038FFF704412}" type="slidenum">
              <a:rPr lang="en-US" smtClean="0"/>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963CDD68-2ED0-4D63-ADFD-6D0D5504E67E}" type="slidenum">
              <a:rPr lang="en-GB" smtClean="0"/>
              <a:pPr/>
              <a:t>25</a:t>
            </a:fld>
            <a:endParaRPr lang="en-GB" dirty="0" smtClean="0"/>
          </a:p>
        </p:txBody>
      </p:sp>
      <p:sp>
        <p:nvSpPr>
          <p:cNvPr id="71683" name="Rectangle 2"/>
          <p:cNvSpPr>
            <a:spLocks noGrp="1" noRot="1" noChangeAspect="1" noChangeArrowheads="1" noTextEdit="1"/>
          </p:cNvSpPr>
          <p:nvPr>
            <p:ph type="sldImg"/>
          </p:nvPr>
        </p:nvSpPr>
        <p:spPr>
          <a:xfrm>
            <a:off x="1174750" y="706438"/>
            <a:ext cx="4516438" cy="3386137"/>
          </a:xfrm>
          <a:ln cap="flat"/>
        </p:spPr>
      </p:sp>
      <p:sp>
        <p:nvSpPr>
          <p:cNvPr id="71684" name="Rectangle 3"/>
          <p:cNvSpPr>
            <a:spLocks noGrp="1" noChangeArrowheads="1"/>
          </p:cNvSpPr>
          <p:nvPr>
            <p:ph type="body" idx="1"/>
          </p:nvPr>
        </p:nvSpPr>
        <p:spPr>
          <a:xfrm>
            <a:off x="914292" y="4373904"/>
            <a:ext cx="5029417" cy="4091360"/>
          </a:xfrm>
          <a:noFill/>
          <a:ln/>
        </p:spPr>
        <p:txBody>
          <a:bodyPr lIns="93496" tIns="46748" rIns="93496" bIns="46748"/>
          <a:lstStyle/>
          <a:p>
            <a:r>
              <a:rPr lang="en-GB" dirty="0" smtClean="0"/>
              <a:t>Thinking is about ‘stepping out’ of the problem.</a:t>
            </a:r>
          </a:p>
          <a:p>
            <a:r>
              <a:rPr lang="en-GB" dirty="0" smtClean="0"/>
              <a:t>Feeling is about ‘stepping into’ the problem.</a:t>
            </a:r>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17EB49-B650-4946-AB82-153CE360D614}" type="slidenum">
              <a:rPr lang="en-US"/>
              <a:pPr/>
              <a:t>26</a:t>
            </a:fld>
            <a:endParaRPr lang="en-US"/>
          </a:p>
        </p:txBody>
      </p:sp>
      <p:sp>
        <p:nvSpPr>
          <p:cNvPr id="125954" name="Rectangle 2"/>
          <p:cNvSpPr>
            <a:spLocks noGrp="1" noRot="1" noChangeAspect="1" noChangeArrowheads="1" noTextEdit="1"/>
          </p:cNvSpPr>
          <p:nvPr>
            <p:ph type="sldImg"/>
          </p:nvPr>
        </p:nvSpPr>
        <p:spPr>
          <a:xfrm>
            <a:off x="1152525" y="692150"/>
            <a:ext cx="4554538" cy="3416300"/>
          </a:xfrm>
          <a:ln/>
        </p:spPr>
      </p:sp>
      <p:sp>
        <p:nvSpPr>
          <p:cNvPr id="125955"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80BF3A-280C-4669-AA70-038FFF704412}" type="slidenum">
              <a:rPr lang="en-US" smtClean="0"/>
              <a:pPr/>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80BF3A-280C-4669-AA70-038FFF704412}"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FE0C4532-ACA1-4D81-8026-062FF315D1DD}" type="slidenum">
              <a:rPr lang="en-US" smtClean="0"/>
              <a:pPr/>
              <a:t>4</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7C37D1C2-4140-49F7-A06C-9E39DAF9A073}" type="slidenum">
              <a:rPr lang="en-US" smtClean="0"/>
              <a:pPr/>
              <a:t>5</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7A28058-8D9E-48AB-9FA5-7220690A2EF5}" type="slidenum">
              <a:rPr lang="en-US" smtClean="0"/>
              <a:pPr/>
              <a:t>6</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B49CE280-9EB4-424D-81B8-AFCB29976B39}" type="slidenum">
              <a:rPr lang="en-US" smtClean="0"/>
              <a:pPr/>
              <a:t>7</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p:spPr>
        <p:txBody>
          <a:bodyPr/>
          <a:lstStyle/>
          <a:p>
            <a:fld id="{84E4D09B-2817-4C56-8E2C-47C8F93B7AE5}" type="slidenum">
              <a:rPr lang="en-US" smtClean="0"/>
              <a:pPr/>
              <a:t>10</a:t>
            </a:fld>
            <a:endParaRPr lang="en-US" smtClean="0"/>
          </a:p>
        </p:txBody>
      </p:sp>
      <p:sp>
        <p:nvSpPr>
          <p:cNvPr id="63491" name="Rectangle 2"/>
          <p:cNvSpPr>
            <a:spLocks noGrp="1" noRot="1" noChangeAspect="1" noChangeArrowheads="1" noTextEdit="1"/>
          </p:cNvSpPr>
          <p:nvPr>
            <p:ph type="sldImg"/>
          </p:nvPr>
        </p:nvSpPr>
        <p:spPr>
          <a:xfrm>
            <a:off x="1150938" y="692150"/>
            <a:ext cx="4554537" cy="3414713"/>
          </a:xfrm>
          <a:ln/>
        </p:spPr>
      </p:sp>
      <p:sp>
        <p:nvSpPr>
          <p:cNvPr id="6349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a:noFill/>
        </p:spPr>
        <p:txBody>
          <a:bodyPr/>
          <a:lstStyle/>
          <a:p>
            <a:fld id="{B14C566E-068E-4E86-BB35-77F57A45E7D2}" type="slidenum">
              <a:rPr lang="en-US" smtClean="0"/>
              <a:pPr/>
              <a:t>11</a:t>
            </a:fld>
            <a:endParaRPr lang="en-US" smtClean="0"/>
          </a:p>
        </p:txBody>
      </p:sp>
      <p:sp>
        <p:nvSpPr>
          <p:cNvPr id="64515" name="Rectangle 2"/>
          <p:cNvSpPr>
            <a:spLocks noGrp="1" noRot="1" noChangeAspect="1" noChangeArrowheads="1" noTextEdit="1"/>
          </p:cNvSpPr>
          <p:nvPr>
            <p:ph type="sldImg"/>
          </p:nvPr>
        </p:nvSpPr>
        <p:spPr>
          <a:xfrm>
            <a:off x="1150938" y="692150"/>
            <a:ext cx="4554537" cy="3414713"/>
          </a:xfrm>
          <a:ln/>
        </p:spPr>
      </p:sp>
      <p:sp>
        <p:nvSpPr>
          <p:cNvPr id="6451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normAutofit/>
          </a:bodyPr>
          <a:lstStyle>
            <a:lvl1pPr>
              <a:defRPr sz="3200" b="1" i="0" baseline="0"/>
            </a:lvl1p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a:xfrm>
            <a:off x="6019800" y="6248400"/>
            <a:ext cx="2667000" cy="365125"/>
          </a:xfrm>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33AC2B6-4ECE-43B3-B495-04C62967B25E}"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normAutofit/>
          </a:bodyPr>
          <a:lstStyle>
            <a:lvl1pPr>
              <a:defRPr sz="2400"/>
            </a:lvl1pPr>
            <a:lvl2pPr>
              <a:defRPr sz="2400"/>
            </a:lvl2pPr>
            <a:lvl3pPr>
              <a:defRPr sz="2400"/>
            </a:lvl3pPr>
            <a:lvl4pPr>
              <a:defRPr sz="2400"/>
            </a:lvl4pPr>
            <a:lvl5pPr>
              <a:defRPr sz="2400"/>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b="1" i="0" baseline="0"/>
            </a:lvl1pPr>
          </a:lstStyle>
          <a:p>
            <a:r>
              <a:rPr kumimoji="0" lang="en-US" dirty="0" smtClean="0"/>
              <a:t>Click to edit Master title style</a:t>
            </a:r>
            <a:endParaRPr kumimoji="0" lang="en-US" dirty="0"/>
          </a:p>
        </p:txBody>
      </p:sp>
      <p:sp>
        <p:nvSpPr>
          <p:cNvPr id="9" name="Content Placeholder 8"/>
          <p:cNvSpPr>
            <a:spLocks noGrp="1"/>
          </p:cNvSpPr>
          <p:nvPr>
            <p:ph sz="quarter" idx="1"/>
          </p:nvPr>
        </p:nvSpPr>
        <p:spPr>
          <a:xfrm>
            <a:off x="609600" y="1589567"/>
            <a:ext cx="3886200" cy="4572000"/>
          </a:xfrm>
        </p:spPr>
        <p:txBody>
          <a:bodyPr>
            <a:normAutofit/>
          </a:bodyPr>
          <a:lstStyle>
            <a:lvl1pPr>
              <a:defRPr sz="2400"/>
            </a:lvl1pPr>
            <a:lvl2pPr>
              <a:defRPr sz="2400"/>
            </a:lvl2pPr>
            <a:lvl3pPr>
              <a:defRPr sz="2400"/>
            </a:lvl3pPr>
            <a:lvl4pPr>
              <a:defRPr sz="2400"/>
            </a:lvl4pPr>
            <a:lvl5pPr>
              <a:defRPr sz="2400"/>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endParaRPr lang="en-US" dirty="0"/>
          </a:p>
        </p:txBody>
      </p:sp>
      <p:sp>
        <p:nvSpPr>
          <p:cNvPr id="10" name="Slide Number Placeholder 9"/>
          <p:cNvSpPr>
            <a:spLocks noGrp="1"/>
          </p:cNvSpPr>
          <p:nvPr>
            <p:ph type="sldNum" sz="quarter" idx="16"/>
          </p:nvPr>
        </p:nvSpPr>
        <p:spPr/>
        <p:txBody>
          <a:bodyPr rtlCol="0"/>
          <a:lstStyle/>
          <a:p>
            <a:fld id="{9AD1193E-540B-4851-8B1F-A430FCD259C7}"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b="1" i="0" baseline="0"/>
            </a:lvl1pPr>
          </a:lstStyle>
          <a:p>
            <a:r>
              <a:rPr kumimoji="0" lang="en-US" dirty="0" smtClean="0"/>
              <a:t>Click to edit Master title style</a:t>
            </a:r>
            <a:endParaRPr kumimoji="0" lang="en-US" dirty="0"/>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12" name="Text Box 16"/>
          <p:cNvSpPr txBox="1">
            <a:spLocks noChangeArrowheads="1"/>
          </p:cNvSpPr>
          <p:nvPr userDrawn="1"/>
        </p:nvSpPr>
        <p:spPr bwMode="auto">
          <a:xfrm>
            <a:off x="152400" y="6400800"/>
            <a:ext cx="1212850" cy="214313"/>
          </a:xfrm>
          <a:prstGeom prst="rect">
            <a:avLst/>
          </a:prstGeom>
          <a:noFill/>
          <a:ln w="12700">
            <a:noFill/>
            <a:miter lim="800000"/>
            <a:headEnd type="none" w="sm" len="sm"/>
            <a:tailEnd type="none" w="sm" len="sm"/>
          </a:ln>
          <a:effectLst/>
        </p:spPr>
        <p:txBody>
          <a:bodyPr wrap="none">
            <a:spAutoFit/>
          </a:bodyPr>
          <a:lstStyle/>
          <a:p>
            <a:r>
              <a:rPr lang="en-US" sz="800" dirty="0">
                <a:latin typeface="Times New Roman" pitchFamily="18" charset="0"/>
              </a:rPr>
              <a:t>© 2007 Holly A. Schroth</a:t>
            </a:r>
          </a:p>
        </p:txBody>
      </p:sp>
    </p:spTree>
  </p:cSld>
  <p:clrMapOvr>
    <a:overrideClrMapping bg1="lt1" tx1="dk1" bg2="lt2" tx2="dk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43000" y="277813"/>
            <a:ext cx="7924800" cy="990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43000" y="1423988"/>
            <a:ext cx="38862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81600" y="1423988"/>
            <a:ext cx="38862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43000" y="4014788"/>
            <a:ext cx="38862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81600" y="4014788"/>
            <a:ext cx="38862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43000" y="6461125"/>
            <a:ext cx="2133600" cy="396875"/>
          </a:xfrm>
          <a:prstGeom prst="rect">
            <a:avLst/>
          </a:prstGeom>
        </p:spPr>
        <p:txBody>
          <a:bodyPr/>
          <a:lstStyle>
            <a:lvl1pPr>
              <a:defRPr>
                <a:latin typeface="Arial" charset="0"/>
              </a:defRPr>
            </a:lvl1pPr>
          </a:lstStyle>
          <a:p>
            <a:pPr>
              <a:defRPr/>
            </a:pPr>
            <a:endParaRPr lang="en-GB"/>
          </a:p>
        </p:txBody>
      </p:sp>
      <p:sp>
        <p:nvSpPr>
          <p:cNvPr id="8" name="Footer Placeholder 7"/>
          <p:cNvSpPr>
            <a:spLocks noGrp="1"/>
          </p:cNvSpPr>
          <p:nvPr>
            <p:ph type="ftr" sz="quarter" idx="11"/>
          </p:nvPr>
        </p:nvSpPr>
        <p:spPr>
          <a:xfrm>
            <a:off x="3124200" y="6461125"/>
            <a:ext cx="2895600" cy="396875"/>
          </a:xfrm>
        </p:spPr>
        <p:txBody>
          <a:bodyPr/>
          <a:lstStyle>
            <a:lvl1pPr>
              <a:defRPr/>
            </a:lvl1pPr>
          </a:lstStyle>
          <a:p>
            <a:pPr>
              <a:defRPr/>
            </a:pPr>
            <a:endParaRPr lang="en-GB"/>
          </a:p>
        </p:txBody>
      </p:sp>
      <p:sp>
        <p:nvSpPr>
          <p:cNvPr id="9" name="Slide Number Placeholder 8"/>
          <p:cNvSpPr>
            <a:spLocks noGrp="1"/>
          </p:cNvSpPr>
          <p:nvPr>
            <p:ph type="sldNum" sz="quarter" idx="12"/>
          </p:nvPr>
        </p:nvSpPr>
        <p:spPr>
          <a:xfrm>
            <a:off x="6705600" y="6461125"/>
            <a:ext cx="762000" cy="396875"/>
          </a:xfrm>
        </p:spPr>
        <p:txBody>
          <a:bodyPr/>
          <a:lstStyle>
            <a:lvl1pPr>
              <a:defRPr/>
            </a:lvl1pPr>
          </a:lstStyle>
          <a:p>
            <a:pPr>
              <a:defRPr/>
            </a:pPr>
            <a:fld id="{2180D160-254C-4CF9-803F-8531392DAB57}" type="slidenum">
              <a:rPr lang="en-GB"/>
              <a:pPr>
                <a:defRPr/>
              </a:pPr>
              <a:t>‹#›</a:t>
            </a:fld>
            <a:endParaRPr lang="en-GB"/>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46404" y="274760"/>
            <a:ext cx="8821208" cy="1029433"/>
          </a:xfrm>
        </p:spPr>
        <p:txBody>
          <a:bodyPr lIns="103236" tIns="51618" rIns="103236" bIns="51618"/>
          <a:lstStyle/>
          <a:p>
            <a:r>
              <a:rPr lang="en-US" smtClean="0"/>
              <a:t>Click to edit Master title style</a:t>
            </a:r>
            <a:endParaRPr lang="en-US"/>
          </a:p>
        </p:txBody>
      </p:sp>
      <p:sp>
        <p:nvSpPr>
          <p:cNvPr id="3" name="Text Placeholder 2"/>
          <p:cNvSpPr>
            <a:spLocks noGrp="1"/>
          </p:cNvSpPr>
          <p:nvPr>
            <p:ph type="body" sz="half" idx="1"/>
          </p:nvPr>
        </p:nvSpPr>
        <p:spPr>
          <a:xfrm>
            <a:off x="243417" y="1456227"/>
            <a:ext cx="4247444" cy="5185629"/>
          </a:xfrm>
        </p:spPr>
        <p:txBody>
          <a:bodyPr lIns="103236" tIns="51618" rIns="103236" bIns="51618"/>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60195" y="1456227"/>
            <a:ext cx="4247444" cy="5185629"/>
          </a:xfrm>
        </p:spPr>
        <p:txBody>
          <a:bodyPr lIns="103236" tIns="51618" rIns="103236" bIns="51618"/>
          <a:lstStyle/>
          <a:p>
            <a:endParaRPr lang="en-US"/>
          </a:p>
        </p:txBody>
      </p:sp>
      <p:sp>
        <p:nvSpPr>
          <p:cNvPr id="5" name="Slide Number Placeholder 4"/>
          <p:cNvSpPr>
            <a:spLocks noGrp="1"/>
          </p:cNvSpPr>
          <p:nvPr>
            <p:ph type="sldNum" sz="quarter" idx="10"/>
          </p:nvPr>
        </p:nvSpPr>
        <p:spPr>
          <a:xfrm>
            <a:off x="6552848" y="6244371"/>
            <a:ext cx="2134306" cy="476250"/>
          </a:xfrm>
        </p:spPr>
        <p:txBody>
          <a:bodyPr lIns="103236" tIns="51618" rIns="103236" bIns="51618"/>
          <a:lstStyle>
            <a:lvl1pPr>
              <a:defRPr/>
            </a:lvl1pPr>
          </a:lstStyle>
          <a:p>
            <a:r>
              <a:rPr lang="en-US"/>
              <a:t>14-</a:t>
            </a:r>
            <a:fld id="{A70CDDF6-ECA5-4C5F-8524-0440E0D916B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haas.berkeley.edu/cgi-bin/forceDownloadLogo.pl?picture=Haas_BerkPC_300c.gif"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Slide Number Placeholder 22"/>
          <p:cNvSpPr>
            <a:spLocks noGrp="1"/>
          </p:cNvSpPr>
          <p:nvPr>
            <p:ph type="sldNum" sz="quarter" idx="4"/>
          </p:nvPr>
        </p:nvSpPr>
        <p:spPr>
          <a:xfrm>
            <a:off x="0" y="1272222"/>
            <a:ext cx="533400" cy="244476"/>
          </a:xfrm>
          <a:prstGeom prst="rect">
            <a:avLst/>
          </a:prstGeom>
          <a:solidFill>
            <a:srgbClr val="0881AC"/>
          </a:solidFill>
          <a:ln>
            <a:solidFill>
              <a:srgbClr val="0070C0"/>
            </a:solidFill>
          </a:ln>
        </p:spPr>
        <p:txBody>
          <a:bodyPr vert="horz" anchor="ctr" anchorCtr="0">
            <a:normAutofit/>
          </a:bodyPr>
          <a:lstStyle>
            <a:lvl1pPr algn="ctr" eaLnBrk="1" latinLnBrk="0" hangingPunct="1">
              <a:defRPr kumimoji="0" sz="1400" b="1">
                <a:solidFill>
                  <a:srgbClr val="FFFFFF"/>
                </a:solidFill>
              </a:defRPr>
            </a:lvl1pPr>
          </a:lstStyle>
          <a:p>
            <a:endParaRPr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marL="1828800" marR="0" lvl="4" indent="-228600" algn="l" defTabSz="914400" rtl="0" eaLnBrk="1" fontAlgn="auto" latinLnBrk="0" hangingPunct="1">
              <a:lnSpc>
                <a:spcPct val="100000"/>
              </a:lnSpc>
              <a:spcBef>
                <a:spcPts val="400"/>
              </a:spcBef>
              <a:spcAft>
                <a:spcPts val="0"/>
              </a:spcAft>
              <a:buClr>
                <a:schemeClr val="tx1">
                  <a:lumMod val="75000"/>
                  <a:lumOff val="25000"/>
                </a:schemeClr>
              </a:buClr>
              <a:buSzPct val="65000"/>
              <a:buFont typeface="Arial" pitchFamily="34" charset="0"/>
              <a:buChar char="•"/>
              <a:tabLst/>
              <a:defRPr/>
            </a:pPr>
            <a:r>
              <a:rPr kumimoji="0" lang="en-US" dirty="0" smtClean="0"/>
              <a:t>Fifth level</a:t>
            </a:r>
            <a:endParaRPr kumimoji="0" lang="en-US" dirty="0"/>
          </a:p>
        </p:txBody>
      </p:sp>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dirty="0" smtClean="0"/>
              <a:t>Click to edit Master title style</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marL="0" marR="0" indent="0" algn="l" defTabSz="914400" rtl="0" eaLnBrk="1" fontAlgn="base" latinLnBrk="0" hangingPunct="1">
              <a:lnSpc>
                <a:spcPct val="100000"/>
              </a:lnSpc>
              <a:spcBef>
                <a:spcPct val="0"/>
              </a:spcBef>
              <a:spcAft>
                <a:spcPct val="0"/>
              </a:spcAft>
              <a:buClrTx/>
              <a:buSzTx/>
              <a:buFontTx/>
              <a:buNone/>
              <a:tabLst/>
              <a:defRPr kumimoji="0" sz="1400">
                <a:solidFill>
                  <a:schemeClr val="tx2"/>
                </a:solidFill>
              </a:defRPr>
            </a:lvl1pPr>
          </a:lstStyle>
          <a:p>
            <a:endParaRPr lang="en-US" dirty="0" smtClean="0"/>
          </a:p>
          <a:p>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95400"/>
            <a:ext cx="8172450" cy="228600"/>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Text Box 17"/>
          <p:cNvSpPr txBox="1">
            <a:spLocks noChangeArrowheads="1"/>
          </p:cNvSpPr>
          <p:nvPr/>
        </p:nvSpPr>
        <p:spPr bwMode="auto">
          <a:xfrm>
            <a:off x="609600" y="6324600"/>
            <a:ext cx="1483098" cy="246221"/>
          </a:xfrm>
          <a:prstGeom prst="rect">
            <a:avLst/>
          </a:prstGeom>
          <a:noFill/>
          <a:ln w="12700">
            <a:noFill/>
            <a:miter lim="800000"/>
            <a:headEnd type="none" w="sm" len="sm"/>
            <a:tailEnd type="none" w="sm" len="sm"/>
          </a:ln>
          <a:effectLst/>
        </p:spPr>
        <p:txBody>
          <a:bodyPr wrap="none">
            <a:spAutoFit/>
          </a:bodyPr>
          <a:lstStyle/>
          <a:p>
            <a:r>
              <a:rPr lang="en-US" sz="1000" dirty="0">
                <a:solidFill>
                  <a:srgbClr val="167E9E"/>
                </a:solidFill>
                <a:latin typeface="Times New Roman" pitchFamily="18" charset="0"/>
              </a:rPr>
              <a:t>© </a:t>
            </a:r>
            <a:r>
              <a:rPr lang="en-US" sz="1000" dirty="0" smtClean="0">
                <a:solidFill>
                  <a:srgbClr val="167E9E"/>
                </a:solidFill>
                <a:latin typeface="Times New Roman" pitchFamily="18" charset="0"/>
              </a:rPr>
              <a:t>2010 </a:t>
            </a:r>
            <a:r>
              <a:rPr lang="en-US" sz="1000" dirty="0">
                <a:solidFill>
                  <a:srgbClr val="167E9E"/>
                </a:solidFill>
                <a:latin typeface="Times New Roman" pitchFamily="18" charset="0"/>
              </a:rPr>
              <a:t>Holly A. Schroth</a:t>
            </a:r>
          </a:p>
        </p:txBody>
      </p:sp>
      <p:cxnSp>
        <p:nvCxnSpPr>
          <p:cNvPr id="16" name="Straight Connector 15"/>
          <p:cNvCxnSpPr/>
          <p:nvPr/>
        </p:nvCxnSpPr>
        <p:spPr>
          <a:xfrm>
            <a:off x="609600" y="6096000"/>
            <a:ext cx="8138160" cy="1588"/>
          </a:xfrm>
          <a:prstGeom prst="line">
            <a:avLst/>
          </a:prstGeom>
          <a:ln>
            <a:solidFill>
              <a:srgbClr val="0070C0"/>
            </a:solidFill>
          </a:ln>
        </p:spPr>
        <p:style>
          <a:lnRef idx="2">
            <a:schemeClr val="dk1"/>
          </a:lnRef>
          <a:fillRef idx="0">
            <a:schemeClr val="dk1"/>
          </a:fillRef>
          <a:effectRef idx="1">
            <a:schemeClr val="dk1"/>
          </a:effectRef>
          <a:fontRef idx="minor">
            <a:schemeClr val="tx1"/>
          </a:fontRef>
        </p:style>
      </p:cxnSp>
      <p:pic>
        <p:nvPicPr>
          <p:cNvPr id="12" name="Picture 32" descr="University of California Berkeley Haas School of Business">
            <a:hlinkClick r:id="rId9"/>
          </p:cNvPr>
          <p:cNvPicPr>
            <a:picLocks noChangeAspect="1" noChangeArrowheads="1"/>
          </p:cNvPicPr>
          <p:nvPr userDrawn="1"/>
        </p:nvPicPr>
        <p:blipFill>
          <a:blip r:embed="rId10" cstate="print"/>
          <a:srcRect/>
          <a:stretch>
            <a:fillRect/>
          </a:stretch>
        </p:blipFill>
        <p:spPr bwMode="auto">
          <a:xfrm>
            <a:off x="7924800" y="6248400"/>
            <a:ext cx="838200" cy="411163"/>
          </a:xfrm>
          <a:prstGeom prst="rect">
            <a:avLst/>
          </a:prstGeom>
          <a:noFill/>
        </p:spPr>
      </p:pic>
    </p:spTree>
  </p:cSld>
  <p:clrMap bg1="lt1" tx1="dk1" bg2="lt2" tx2="dk2" accent1="accent1" accent2="accent2" accent3="accent3" accent4="accent4" accent5="accent5" accent6="accent6" hlink="hlink" folHlink="folHlink"/>
  <p:sldLayoutIdLst>
    <p:sldLayoutId id="2147483776" r:id="rId1"/>
    <p:sldLayoutId id="2147483778" r:id="rId2"/>
    <p:sldLayoutId id="2147483780" r:id="rId3"/>
    <p:sldLayoutId id="2147483781" r:id="rId4"/>
    <p:sldLayoutId id="2147483775" r:id="rId5"/>
    <p:sldLayoutId id="2147483787" r:id="rId6"/>
    <p:sldLayoutId id="2147483788" r:id="rId7"/>
  </p:sldLayoutIdLst>
  <p:transition>
    <p:fade thruBlk="1"/>
  </p:transition>
  <p:timing>
    <p:tnLst>
      <p:par>
        <p:cTn id="1" dur="indefinite" restart="never" nodeType="tmRoot"/>
      </p:par>
    </p:tnLst>
  </p:timing>
  <p:txStyles>
    <p:titleStyle>
      <a:lvl1pPr algn="l" rtl="0" eaLnBrk="1" latinLnBrk="0" hangingPunct="1">
        <a:spcBef>
          <a:spcPct val="0"/>
        </a:spcBef>
        <a:buNone/>
        <a:defRPr kumimoji="0" sz="3200" b="1" i="0" kern="1200" baseline="0">
          <a:solidFill>
            <a:schemeClr val="tx1"/>
          </a:solidFill>
          <a:latin typeface="+mj-lt"/>
          <a:ea typeface="+mj-ea"/>
          <a:cs typeface="+mj-cs"/>
        </a:defRPr>
      </a:lvl1pPr>
    </p:titleStyle>
    <p:bodyStyle>
      <a:lvl1pPr marL="320040" indent="-320040" algn="l" rtl="0" eaLnBrk="1" latinLnBrk="0" hangingPunct="1">
        <a:spcBef>
          <a:spcPts val="700"/>
        </a:spcBef>
        <a:buClr>
          <a:schemeClr val="tx1">
            <a:lumMod val="75000"/>
            <a:lumOff val="25000"/>
          </a:schemeClr>
        </a:buClr>
        <a:buSzPct val="60000"/>
        <a:buFont typeface="Arial" pitchFamily="34" charset="0"/>
        <a:buChar char="•"/>
        <a:defRPr kumimoji="0" sz="2900" kern="1200" baseline="0">
          <a:solidFill>
            <a:schemeClr val="tx1"/>
          </a:solidFill>
          <a:latin typeface="+mn-lt"/>
          <a:ea typeface="+mn-ea"/>
          <a:cs typeface="+mn-cs"/>
        </a:defRPr>
      </a:lvl1pPr>
      <a:lvl2pPr marL="640080" indent="-274320" algn="l" rtl="0" eaLnBrk="1" latinLnBrk="0" hangingPunct="1">
        <a:spcBef>
          <a:spcPts val="550"/>
        </a:spcBef>
        <a:buClr>
          <a:schemeClr val="tx1">
            <a:lumMod val="75000"/>
            <a:lumOff val="25000"/>
          </a:schemeClr>
        </a:buClr>
        <a:buSzPct val="70000"/>
        <a:buFont typeface="Arial" pitchFamily="34" charset="0"/>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tx1">
            <a:lumMod val="75000"/>
            <a:lumOff val="25000"/>
          </a:schemeClr>
        </a:buClr>
        <a:buSzPct val="75000"/>
        <a:buFont typeface="Arial"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tx1">
            <a:lumMod val="75000"/>
            <a:lumOff val="25000"/>
          </a:schemeClr>
        </a:buClr>
        <a:buSzPct val="75000"/>
        <a:buFont typeface="Arial" pitchFamily="34" charset="0"/>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tx1">
            <a:lumMod val="75000"/>
            <a:lumOff val="25000"/>
          </a:schemeClr>
        </a:buClr>
        <a:buSzPct val="65000"/>
        <a:buFont typeface="Arial" pitchFamily="34" charset="0"/>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2.jpeg"/><Relationship Id="rId5" Type="http://schemas.openxmlformats.org/officeDocument/2006/relationships/hyperlink" Target="http://www.nbc.com/The_Office/episodes/season3/3002/the_coup_02.shtml#recap" TargetMode="External"/><Relationship Id="rId4" Type="http://schemas.openxmlformats.org/officeDocument/2006/relationships/oleObject" Target="../embeddings/oleObject4.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audio" Target="file:///C:\Users\Holly\Music\iTunes\iTunes%20Music\Queen\Queen%20Greatest%20Hits\17%20We%20Are%20The%20Champions.mp3"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86000" y="457200"/>
            <a:ext cx="22860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7346" name="Picture 2" descr="'Before we begin I need to inform you that the computers in this row are not working and some of the passwords are not being accepted by all the computers.' by Bacall, Aaron"/>
          <p:cNvPicPr>
            <a:picLocks noChangeAspect="1" noChangeArrowheads="1"/>
          </p:cNvPicPr>
          <p:nvPr/>
        </p:nvPicPr>
        <p:blipFill>
          <a:blip r:embed="rId3" cstate="print"/>
          <a:srcRect/>
          <a:stretch>
            <a:fillRect/>
          </a:stretch>
        </p:blipFill>
        <p:spPr bwMode="auto">
          <a:xfrm>
            <a:off x="2133600" y="347133"/>
            <a:ext cx="4572000" cy="6350000"/>
          </a:xfrm>
          <a:prstGeom prst="rect">
            <a:avLst/>
          </a:prstGeom>
          <a:noFill/>
        </p:spPr>
      </p:pic>
      <p:sp>
        <p:nvSpPr>
          <p:cNvPr id="5" name="Rectangle 4"/>
          <p:cNvSpPr/>
          <p:nvPr/>
        </p:nvSpPr>
        <p:spPr>
          <a:xfrm>
            <a:off x="1905000" y="0"/>
            <a:ext cx="2971800"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800600" y="381000"/>
            <a:ext cx="762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819400" y="990600"/>
            <a:ext cx="1905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4800600" y="762000"/>
            <a:ext cx="3048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324600" y="2209800"/>
            <a:ext cx="7620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Technology and Teaching</a:t>
            </a:r>
            <a:endParaRPr lang="en-US"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09600" y="1295400"/>
            <a:ext cx="8153400" cy="5140511"/>
          </a:xfrm>
          <a:prstGeom prst="rect">
            <a:avLst/>
          </a:prstGeom>
          <a:noFill/>
          <a:ln w="9525">
            <a:noFill/>
            <a:miter lim="800000"/>
            <a:headEnd/>
            <a:tailEnd/>
          </a:ln>
        </p:spPr>
        <p:txBody>
          <a:bodyPr wrap="square" lIns="92075" tIns="46038" rIns="92075" bIns="46038">
            <a:spAutoFit/>
          </a:bodyPr>
          <a:lstStyle/>
          <a:p>
            <a:endParaRPr lang="en-US" sz="3600" dirty="0">
              <a:latin typeface="Times New Roman" pitchFamily="18" charset="0"/>
            </a:endParaRPr>
          </a:p>
          <a:p>
            <a:r>
              <a:rPr lang="en-US" sz="3200" dirty="0">
                <a:solidFill>
                  <a:srgbClr val="000000"/>
                </a:solidFill>
              </a:rPr>
              <a:t>Mark is finishing his MBA at a prestigious </a:t>
            </a:r>
          </a:p>
          <a:p>
            <a:r>
              <a:rPr lang="en-US" sz="3200" dirty="0">
                <a:solidFill>
                  <a:srgbClr val="000000"/>
                </a:solidFill>
              </a:rPr>
              <a:t>university.  He is very interested in the arts and at one time considered a career as a musician.  Is he more likely end up with a job in?</a:t>
            </a:r>
          </a:p>
          <a:p>
            <a:endParaRPr lang="en-US" sz="3200" dirty="0">
              <a:solidFill>
                <a:srgbClr val="000000"/>
              </a:solidFill>
            </a:endParaRPr>
          </a:p>
          <a:p>
            <a:r>
              <a:rPr lang="en-US" sz="3200" dirty="0" smtClean="0">
                <a:solidFill>
                  <a:srgbClr val="000000"/>
                </a:solidFill>
              </a:rPr>
              <a:t>A = </a:t>
            </a:r>
            <a:r>
              <a:rPr lang="en-US" sz="3200" dirty="0">
                <a:solidFill>
                  <a:srgbClr val="000000"/>
                </a:solidFill>
              </a:rPr>
              <a:t>a management consulting firm? </a:t>
            </a:r>
          </a:p>
          <a:p>
            <a:r>
              <a:rPr lang="en-US" sz="3200" dirty="0" smtClean="0">
                <a:solidFill>
                  <a:srgbClr val="000000"/>
                </a:solidFill>
              </a:rPr>
              <a:t>B = </a:t>
            </a:r>
            <a:r>
              <a:rPr lang="en-US" sz="3200" dirty="0">
                <a:solidFill>
                  <a:srgbClr val="000000"/>
                </a:solidFill>
              </a:rPr>
              <a:t>the management of the arts?</a:t>
            </a:r>
          </a:p>
          <a:p>
            <a:endParaRPr lang="en-US" sz="3600" dirty="0">
              <a:solidFill>
                <a:srgbClr val="000000"/>
              </a:solidFill>
            </a:endParaRPr>
          </a:p>
        </p:txBody>
      </p:sp>
      <p:sp>
        <p:nvSpPr>
          <p:cNvPr id="20483" name="Rectangle 3"/>
          <p:cNvSpPr>
            <a:spLocks noGrp="1" noChangeArrowheads="1"/>
          </p:cNvSpPr>
          <p:nvPr>
            <p:ph type="title"/>
          </p:nvPr>
        </p:nvSpPr>
        <p:spPr>
          <a:xfrm>
            <a:off x="533400" y="457200"/>
            <a:ext cx="7772400" cy="990600"/>
          </a:xfrm>
        </p:spPr>
        <p:txBody>
          <a:bodyPr lIns="92075" tIns="46038" rIns="92075" bIns="46038"/>
          <a:lstStyle/>
          <a:p>
            <a:pPr algn="l" eaLnBrk="1" hangingPunct="1">
              <a:defRPr/>
            </a:pPr>
            <a:r>
              <a:rPr lang="en-US" dirty="0" smtClean="0"/>
              <a:t>Problem 1a</a:t>
            </a: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381000"/>
            <a:ext cx="8153400" cy="990600"/>
          </a:xfrm>
        </p:spPr>
        <p:txBody>
          <a:bodyPr lIns="92075" tIns="46038" rIns="92075" bIns="46038">
            <a:normAutofit/>
          </a:bodyPr>
          <a:lstStyle/>
          <a:p>
            <a:pPr algn="l" eaLnBrk="1" hangingPunct="1">
              <a:defRPr/>
            </a:pPr>
            <a:r>
              <a:rPr lang="en-US" sz="3600" dirty="0" smtClean="0"/>
              <a:t>Representative Heuristic</a:t>
            </a:r>
          </a:p>
        </p:txBody>
      </p:sp>
      <p:sp>
        <p:nvSpPr>
          <p:cNvPr id="23555" name="Rectangle 3"/>
          <p:cNvSpPr>
            <a:spLocks noChangeArrowheads="1"/>
          </p:cNvSpPr>
          <p:nvPr/>
        </p:nvSpPr>
        <p:spPr bwMode="auto">
          <a:xfrm>
            <a:off x="457200" y="2209800"/>
            <a:ext cx="8534400" cy="1570303"/>
          </a:xfrm>
          <a:prstGeom prst="rect">
            <a:avLst/>
          </a:prstGeom>
          <a:noFill/>
          <a:ln w="9525">
            <a:noFill/>
            <a:miter lim="800000"/>
            <a:headEnd/>
            <a:tailEnd/>
          </a:ln>
        </p:spPr>
        <p:txBody>
          <a:bodyPr wrap="square" lIns="92075" tIns="46038" rIns="92075" bIns="46038">
            <a:spAutoFit/>
          </a:bodyPr>
          <a:lstStyle/>
          <a:p>
            <a:pPr>
              <a:spcBef>
                <a:spcPts val="600"/>
              </a:spcBef>
            </a:pPr>
            <a:r>
              <a:rPr lang="en-US" sz="3200" dirty="0">
                <a:solidFill>
                  <a:srgbClr val="000000"/>
                </a:solidFill>
              </a:rPr>
              <a:t>Making a judgment based on </a:t>
            </a:r>
            <a:r>
              <a:rPr lang="en-US" sz="3200" dirty="0" smtClean="0">
                <a:solidFill>
                  <a:srgbClr val="000000"/>
                </a:solidFill>
              </a:rPr>
              <a:t>the resemblance </a:t>
            </a:r>
            <a:r>
              <a:rPr lang="en-US" sz="3200" dirty="0">
                <a:solidFill>
                  <a:srgbClr val="000000"/>
                </a:solidFill>
              </a:rPr>
              <a:t>to a typical case </a:t>
            </a:r>
            <a:r>
              <a:rPr lang="en-US" sz="3200" dirty="0" smtClean="0">
                <a:solidFill>
                  <a:srgbClr val="000000"/>
                </a:solidFill>
              </a:rPr>
              <a:t>while ignoring </a:t>
            </a:r>
            <a:r>
              <a:rPr lang="en-US" sz="3200" dirty="0">
                <a:solidFill>
                  <a:srgbClr val="000000"/>
                </a:solidFill>
              </a:rPr>
              <a:t>information about </a:t>
            </a:r>
            <a:r>
              <a:rPr lang="en-US" sz="3200" dirty="0" smtClean="0">
                <a:solidFill>
                  <a:srgbClr val="000000"/>
                </a:solidFill>
              </a:rPr>
              <a:t>averages or </a:t>
            </a:r>
            <a:r>
              <a:rPr lang="en-US" sz="3200" dirty="0">
                <a:solidFill>
                  <a:srgbClr val="000000"/>
                </a:solidFill>
              </a:rPr>
              <a:t>prior probabilities</a:t>
            </a:r>
          </a:p>
        </p:txBody>
      </p:sp>
    </p:spTree>
  </p:cSld>
  <p:clrMapOvr>
    <a:masterClrMapping/>
  </p:clrMapOvr>
  <p:transition>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026"/>
          <p:cNvSpPr>
            <a:spLocks noGrp="1" noChangeArrowheads="1"/>
          </p:cNvSpPr>
          <p:nvPr>
            <p:ph type="title"/>
          </p:nvPr>
        </p:nvSpPr>
        <p:spPr/>
        <p:txBody>
          <a:bodyPr lIns="90488" tIns="44450" rIns="90488" bIns="44450"/>
          <a:lstStyle/>
          <a:p>
            <a:pPr algn="l" eaLnBrk="1" hangingPunct="1">
              <a:defRPr/>
            </a:pPr>
            <a:r>
              <a:rPr lang="en-US" dirty="0" smtClean="0"/>
              <a:t>Problem 1b</a:t>
            </a:r>
          </a:p>
        </p:txBody>
      </p:sp>
      <p:sp>
        <p:nvSpPr>
          <p:cNvPr id="3076" name="Rectangle 1027"/>
          <p:cNvSpPr>
            <a:spLocks noChangeArrowheads="1"/>
          </p:cNvSpPr>
          <p:nvPr/>
        </p:nvSpPr>
        <p:spPr bwMode="auto">
          <a:xfrm>
            <a:off x="914400" y="1892300"/>
            <a:ext cx="6423234" cy="4152419"/>
          </a:xfrm>
          <a:prstGeom prst="rect">
            <a:avLst/>
          </a:prstGeom>
          <a:noFill/>
          <a:ln w="12700">
            <a:noFill/>
            <a:miter lim="800000"/>
            <a:headEnd/>
            <a:tailEnd/>
          </a:ln>
        </p:spPr>
        <p:txBody>
          <a:bodyPr wrap="none" lIns="90488" tIns="44450" rIns="90488" bIns="44450">
            <a:spAutoFit/>
          </a:bodyPr>
          <a:lstStyle/>
          <a:p>
            <a:r>
              <a:rPr lang="en-US" sz="3200" dirty="0">
                <a:solidFill>
                  <a:srgbClr val="000000"/>
                </a:solidFill>
              </a:rPr>
              <a:t>If I were to toss a coin eight times,</a:t>
            </a:r>
          </a:p>
          <a:p>
            <a:r>
              <a:rPr lang="en-US" sz="3200" dirty="0">
                <a:solidFill>
                  <a:srgbClr val="000000"/>
                </a:solidFill>
              </a:rPr>
              <a:t>which of the following sequence of</a:t>
            </a:r>
          </a:p>
          <a:p>
            <a:r>
              <a:rPr lang="en-US" sz="3200" dirty="0">
                <a:solidFill>
                  <a:srgbClr val="000000"/>
                </a:solidFill>
              </a:rPr>
              <a:t>coin flips is more likely?</a:t>
            </a:r>
          </a:p>
          <a:p>
            <a:endParaRPr lang="en-US" sz="3200" dirty="0">
              <a:solidFill>
                <a:srgbClr val="000000"/>
              </a:solidFill>
            </a:endParaRPr>
          </a:p>
          <a:p>
            <a:r>
              <a:rPr lang="en-US" sz="3200" dirty="0" smtClean="0">
                <a:solidFill>
                  <a:srgbClr val="000000"/>
                </a:solidFill>
              </a:rPr>
              <a:t>A =  </a:t>
            </a:r>
            <a:r>
              <a:rPr lang="en-US" sz="3200" dirty="0">
                <a:solidFill>
                  <a:srgbClr val="000000"/>
                </a:solidFill>
              </a:rPr>
              <a:t>TTTTTTTT</a:t>
            </a:r>
          </a:p>
          <a:p>
            <a:r>
              <a:rPr lang="en-US" sz="3200" dirty="0" smtClean="0">
                <a:solidFill>
                  <a:srgbClr val="000000"/>
                </a:solidFill>
              </a:rPr>
              <a:t>B =  </a:t>
            </a:r>
            <a:r>
              <a:rPr lang="en-US" sz="3200" dirty="0">
                <a:solidFill>
                  <a:srgbClr val="000000"/>
                </a:solidFill>
              </a:rPr>
              <a:t>TTTTHHHH</a:t>
            </a:r>
          </a:p>
          <a:p>
            <a:r>
              <a:rPr lang="en-US" sz="3200" dirty="0" smtClean="0">
                <a:solidFill>
                  <a:srgbClr val="000000"/>
                </a:solidFill>
              </a:rPr>
              <a:t>C =  </a:t>
            </a:r>
            <a:r>
              <a:rPr lang="en-US" sz="3200" dirty="0">
                <a:solidFill>
                  <a:srgbClr val="000000"/>
                </a:solidFill>
              </a:rPr>
              <a:t>THTTHHHT</a:t>
            </a:r>
          </a:p>
          <a:p>
            <a:endParaRPr lang="en-US" sz="4000" dirty="0">
              <a:solidFill>
                <a:srgbClr val="000000"/>
              </a:solidFill>
            </a:endParaRPr>
          </a:p>
        </p:txBody>
      </p:sp>
      <p:graphicFrame>
        <p:nvGraphicFramePr>
          <p:cNvPr id="3074" name="Object 1028">
            <a:hlinkClick r:id="" action="ppaction://ole?verb=0"/>
          </p:cNvPr>
          <p:cNvGraphicFramePr>
            <a:graphicFrameLocks/>
          </p:cNvGraphicFramePr>
          <p:nvPr/>
        </p:nvGraphicFramePr>
        <p:xfrm>
          <a:off x="7010400" y="4419600"/>
          <a:ext cx="1655763" cy="1922463"/>
        </p:xfrm>
        <a:graphic>
          <a:graphicData uri="http://schemas.openxmlformats.org/presentationml/2006/ole">
            <p:oleObj spid="_x0000_s75778" name="GALLERY" r:id="rId4" imgW="1223640" imgH="1417320" progId="">
              <p:embed/>
            </p:oleObj>
          </a:graphicData>
        </a:graphic>
      </p:graphicFrame>
    </p:spTree>
  </p:cSld>
  <p:clrMapOvr>
    <a:masterClrMapping/>
  </p:clrMapOvr>
  <p:transition>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066800" y="152400"/>
            <a:ext cx="7772400" cy="1143000"/>
          </a:xfrm>
        </p:spPr>
        <p:txBody>
          <a:bodyPr lIns="92075" tIns="46038" rIns="92075" bIns="46038">
            <a:normAutofit fontScale="90000"/>
          </a:bodyPr>
          <a:lstStyle/>
          <a:p>
            <a:pPr eaLnBrk="1" hangingPunct="1">
              <a:defRPr/>
            </a:pPr>
            <a:r>
              <a:rPr lang="en-US" sz="4000" dirty="0" smtClean="0"/>
              <a:t>Gambler’s Fallacy</a:t>
            </a:r>
            <a:br>
              <a:rPr lang="en-US" sz="4000" dirty="0" smtClean="0"/>
            </a:br>
            <a:r>
              <a:rPr lang="en-US" sz="3100" dirty="0" smtClean="0"/>
              <a:t>“Law of Small Numbers”</a:t>
            </a:r>
          </a:p>
        </p:txBody>
      </p:sp>
      <p:sp>
        <p:nvSpPr>
          <p:cNvPr id="4101" name="Rectangle 3"/>
          <p:cNvSpPr>
            <a:spLocks noChangeArrowheads="1"/>
          </p:cNvSpPr>
          <p:nvPr/>
        </p:nvSpPr>
        <p:spPr bwMode="auto">
          <a:xfrm>
            <a:off x="381000" y="2514600"/>
            <a:ext cx="8305800" cy="2062745"/>
          </a:xfrm>
          <a:prstGeom prst="rect">
            <a:avLst/>
          </a:prstGeom>
          <a:noFill/>
          <a:ln w="9525">
            <a:noFill/>
            <a:miter lim="800000"/>
            <a:headEnd/>
            <a:tailEnd/>
          </a:ln>
        </p:spPr>
        <p:txBody>
          <a:bodyPr wrap="square" lIns="92075" tIns="46038" rIns="92075" bIns="46038">
            <a:spAutoFit/>
          </a:bodyPr>
          <a:lstStyle/>
          <a:p>
            <a:r>
              <a:rPr lang="en-US" sz="3200" dirty="0">
                <a:solidFill>
                  <a:srgbClr val="000000"/>
                </a:solidFill>
              </a:rPr>
              <a:t>The belief that data collected by a </a:t>
            </a:r>
            <a:r>
              <a:rPr lang="en-US" sz="3200" dirty="0" smtClean="0">
                <a:solidFill>
                  <a:srgbClr val="000000"/>
                </a:solidFill>
              </a:rPr>
              <a:t>random </a:t>
            </a:r>
            <a:r>
              <a:rPr lang="en-US" sz="3200" dirty="0">
                <a:solidFill>
                  <a:srgbClr val="000000"/>
                </a:solidFill>
              </a:rPr>
              <a:t>process will look </a:t>
            </a:r>
            <a:r>
              <a:rPr lang="en-US" sz="3200" dirty="0" smtClean="0">
                <a:solidFill>
                  <a:srgbClr val="000000"/>
                </a:solidFill>
              </a:rPr>
              <a:t>random; however</a:t>
            </a:r>
            <a:r>
              <a:rPr lang="en-US" sz="3200" dirty="0">
                <a:solidFill>
                  <a:srgbClr val="000000"/>
                </a:solidFill>
              </a:rPr>
              <a:t>, the sequence collected is </a:t>
            </a:r>
            <a:r>
              <a:rPr lang="en-US" sz="3200" dirty="0" smtClean="0">
                <a:solidFill>
                  <a:srgbClr val="000000"/>
                </a:solidFill>
              </a:rPr>
              <a:t>too </a:t>
            </a:r>
            <a:r>
              <a:rPr lang="en-US" sz="3200" dirty="0">
                <a:solidFill>
                  <a:srgbClr val="000000"/>
                </a:solidFill>
              </a:rPr>
              <a:t>short for the process to express </a:t>
            </a:r>
            <a:r>
              <a:rPr lang="en-US" sz="3200" dirty="0" smtClean="0">
                <a:solidFill>
                  <a:srgbClr val="000000"/>
                </a:solidFill>
              </a:rPr>
              <a:t>itself </a:t>
            </a:r>
            <a:r>
              <a:rPr lang="en-US" sz="3200" dirty="0">
                <a:solidFill>
                  <a:srgbClr val="000000"/>
                </a:solidFill>
              </a:rPr>
              <a:t>statistically</a:t>
            </a:r>
          </a:p>
        </p:txBody>
      </p:sp>
      <p:graphicFrame>
        <p:nvGraphicFramePr>
          <p:cNvPr id="4098" name="Object 4"/>
          <p:cNvGraphicFramePr>
            <a:graphicFrameLocks/>
          </p:cNvGraphicFramePr>
          <p:nvPr/>
        </p:nvGraphicFramePr>
        <p:xfrm>
          <a:off x="7467600" y="4343400"/>
          <a:ext cx="1116013" cy="1219200"/>
        </p:xfrm>
        <a:graphic>
          <a:graphicData uri="http://schemas.openxmlformats.org/presentationml/2006/ole">
            <p:oleObj spid="_x0000_s76802" name="GALLERY" r:id="rId4" imgW="6900840" imgH="6767280" progId="">
              <p:embed/>
            </p:oleObj>
          </a:graphicData>
        </a:graphic>
      </p:graphicFrame>
      <p:graphicFrame>
        <p:nvGraphicFramePr>
          <p:cNvPr id="4099" name="Object 5"/>
          <p:cNvGraphicFramePr>
            <a:graphicFrameLocks/>
          </p:cNvGraphicFramePr>
          <p:nvPr/>
        </p:nvGraphicFramePr>
        <p:xfrm>
          <a:off x="0" y="838200"/>
          <a:ext cx="914400" cy="819150"/>
        </p:xfrm>
        <a:graphic>
          <a:graphicData uri="http://schemas.openxmlformats.org/presentationml/2006/ole">
            <p:oleObj spid="_x0000_s76803" name="GALLERY" r:id="rId5" imgW="6216480" imgH="4619520" progId="">
              <p:embed/>
            </p:oleObj>
          </a:graphicData>
        </a:graphic>
      </p:graphicFrame>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381000"/>
            <a:ext cx="8153400" cy="990600"/>
          </a:xfrm>
        </p:spPr>
        <p:txBody>
          <a:bodyPr/>
          <a:lstStyle/>
          <a:p>
            <a:r>
              <a:rPr lang="en-US" dirty="0" smtClean="0"/>
              <a:t>Problem 1c</a:t>
            </a:r>
            <a:endParaRPr lang="en-US" dirty="0"/>
          </a:p>
        </p:txBody>
      </p:sp>
      <p:sp>
        <p:nvSpPr>
          <p:cNvPr id="6" name="Content Placeholder 5"/>
          <p:cNvSpPr>
            <a:spLocks noGrp="1"/>
          </p:cNvSpPr>
          <p:nvPr>
            <p:ph sz="quarter" idx="1"/>
          </p:nvPr>
        </p:nvSpPr>
        <p:spPr>
          <a:xfrm>
            <a:off x="612648" y="1600200"/>
            <a:ext cx="8153400" cy="5105400"/>
          </a:xfrm>
        </p:spPr>
        <p:txBody>
          <a:bodyPr>
            <a:normAutofit fontScale="77500" lnSpcReduction="20000"/>
          </a:bodyPr>
          <a:lstStyle/>
          <a:p>
            <a:pPr>
              <a:spcAft>
                <a:spcPts val="1200"/>
              </a:spcAft>
            </a:pPr>
            <a:r>
              <a:rPr lang="en-US" sz="2700" dirty="0" smtClean="0">
                <a:solidFill>
                  <a:srgbClr val="000000"/>
                </a:solidFill>
              </a:rPr>
              <a:t>A town is served by two hospitals. Approximately 45 babies are born in the larger hospital and 15 babies are born in the smaller hospital each day.</a:t>
            </a:r>
          </a:p>
          <a:p>
            <a:pPr>
              <a:spcAft>
                <a:spcPts val="1200"/>
              </a:spcAft>
            </a:pPr>
            <a:r>
              <a:rPr lang="en-US" sz="2700" dirty="0" smtClean="0">
                <a:solidFill>
                  <a:srgbClr val="000000"/>
                </a:solidFill>
              </a:rPr>
              <a:t>About 50% of all babies are boys but the exact percentage varies from day to day. </a:t>
            </a:r>
          </a:p>
          <a:p>
            <a:pPr>
              <a:spcAft>
                <a:spcPts val="1200"/>
              </a:spcAft>
            </a:pPr>
            <a:r>
              <a:rPr lang="en-US" sz="2700" dirty="0" smtClean="0">
                <a:solidFill>
                  <a:srgbClr val="000000"/>
                </a:solidFill>
              </a:rPr>
              <a:t>For a period of one year, each hospital recorded the days in which more than 60% of the babies were boys.</a:t>
            </a:r>
          </a:p>
          <a:p>
            <a:pPr>
              <a:spcBef>
                <a:spcPts val="0"/>
              </a:spcBef>
              <a:spcAft>
                <a:spcPts val="1200"/>
              </a:spcAft>
              <a:buNone/>
            </a:pPr>
            <a:r>
              <a:rPr lang="en-US" sz="2700" dirty="0" smtClean="0">
                <a:solidFill>
                  <a:srgbClr val="000000"/>
                </a:solidFill>
              </a:rPr>
              <a:t>  </a:t>
            </a:r>
          </a:p>
          <a:p>
            <a:pPr>
              <a:spcAft>
                <a:spcPts val="1200"/>
              </a:spcAft>
              <a:buNone/>
            </a:pPr>
            <a:r>
              <a:rPr lang="en-US" sz="2600" b="1" dirty="0" smtClean="0">
                <a:solidFill>
                  <a:srgbClr val="000000"/>
                </a:solidFill>
              </a:rPr>
              <a:t>Q: Which hospital do you think recorded more such  days?  &lt;Click in&gt;</a:t>
            </a:r>
          </a:p>
          <a:p>
            <a:pPr>
              <a:spcAft>
                <a:spcPts val="1200"/>
              </a:spcAft>
              <a:buNone/>
            </a:pPr>
            <a:r>
              <a:rPr lang="en-US" b="1" dirty="0" smtClean="0">
                <a:solidFill>
                  <a:srgbClr val="000000"/>
                </a:solidFill>
              </a:rPr>
              <a:t>A</a:t>
            </a:r>
            <a:r>
              <a:rPr lang="en-US" dirty="0" smtClean="0">
                <a:solidFill>
                  <a:srgbClr val="000000"/>
                </a:solidFill>
              </a:rPr>
              <a:t>= The larger hospital  </a:t>
            </a:r>
            <a:r>
              <a:rPr lang="en-US" b="1" dirty="0" smtClean="0">
                <a:solidFill>
                  <a:srgbClr val="000000"/>
                </a:solidFill>
              </a:rPr>
              <a:t>B</a:t>
            </a:r>
            <a:r>
              <a:rPr lang="en-US" dirty="0" smtClean="0">
                <a:solidFill>
                  <a:srgbClr val="000000"/>
                </a:solidFill>
              </a:rPr>
              <a:t>=The smaller hospital</a:t>
            </a:r>
          </a:p>
          <a:p>
            <a:pPr>
              <a:spcAft>
                <a:spcPts val="1200"/>
              </a:spcAft>
              <a:buNone/>
            </a:pPr>
            <a:r>
              <a:rPr lang="en-US" b="1" dirty="0" smtClean="0">
                <a:solidFill>
                  <a:srgbClr val="000000"/>
                </a:solidFill>
              </a:rPr>
              <a:t>C</a:t>
            </a:r>
            <a:r>
              <a:rPr lang="en-US" dirty="0" smtClean="0">
                <a:solidFill>
                  <a:srgbClr val="000000"/>
                </a:solidFill>
              </a:rPr>
              <a:t>= About the same</a:t>
            </a:r>
          </a:p>
          <a:p>
            <a:pPr>
              <a:spcAft>
                <a:spcPts val="1200"/>
              </a:spcAft>
            </a:pPr>
            <a:endParaRPr lang="en-US" dirty="0"/>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Rectangle 4"/>
          <p:cNvSpPr>
            <a:spLocks noChangeArrowheads="1"/>
          </p:cNvSpPr>
          <p:nvPr/>
        </p:nvSpPr>
        <p:spPr bwMode="auto">
          <a:xfrm>
            <a:off x="457200" y="0"/>
            <a:ext cx="8001000" cy="1371600"/>
          </a:xfrm>
          <a:prstGeom prst="rect">
            <a:avLst/>
          </a:prstGeom>
          <a:noFill/>
          <a:ln w="57150" cmpd="thinThick">
            <a:noFill/>
            <a:miter lim="800000"/>
            <a:headEnd/>
            <a:tailEnd/>
          </a:ln>
          <a:effectLst/>
        </p:spPr>
        <p:txBody>
          <a:bodyPr lIns="92075" tIns="46038" rIns="92075" bIns="46038" anchor="ctr"/>
          <a:lstStyle/>
          <a:p>
            <a:pPr eaLnBrk="1" hangingPunct="1">
              <a:buFont typeface="Wingdings" pitchFamily="2" charset="2"/>
              <a:buNone/>
              <a:defRPr/>
            </a:pPr>
            <a:r>
              <a:rPr lang="en-US" sz="3600" b="1" dirty="0" smtClean="0">
                <a:latin typeface="Tahoma" charset="0"/>
              </a:rPr>
              <a:t>Representative Heuristic:  Biasing </a:t>
            </a:r>
            <a:r>
              <a:rPr lang="en-US" sz="3600" b="1" dirty="0">
                <a:latin typeface="Tahoma" charset="0"/>
              </a:rPr>
              <a:t>Factors</a:t>
            </a:r>
          </a:p>
        </p:txBody>
      </p:sp>
      <p:sp>
        <p:nvSpPr>
          <p:cNvPr id="130053" name="Rectangle 5"/>
          <p:cNvSpPr>
            <a:spLocks noChangeArrowheads="1"/>
          </p:cNvSpPr>
          <p:nvPr/>
        </p:nvSpPr>
        <p:spPr bwMode="auto">
          <a:xfrm>
            <a:off x="685800" y="2209800"/>
            <a:ext cx="7772400" cy="4114800"/>
          </a:xfrm>
          <a:prstGeom prst="rect">
            <a:avLst/>
          </a:prstGeom>
          <a:noFill/>
          <a:ln w="9525">
            <a:noFill/>
            <a:miter lim="800000"/>
            <a:headEnd/>
            <a:tailEnd/>
          </a:ln>
        </p:spPr>
        <p:txBody>
          <a:bodyPr lIns="92075" tIns="46038" rIns="92075" bIns="46038"/>
          <a:lstStyle/>
          <a:p>
            <a:pPr marL="342900" indent="-342900" eaLnBrk="1" hangingPunct="1">
              <a:spcBef>
                <a:spcPct val="20000"/>
              </a:spcBef>
              <a:buClr>
                <a:schemeClr val="tx1">
                  <a:lumMod val="65000"/>
                  <a:lumOff val="35000"/>
                </a:schemeClr>
              </a:buClr>
              <a:buFont typeface="Arial" pitchFamily="34" charset="0"/>
              <a:buChar char="•"/>
            </a:pPr>
            <a:r>
              <a:rPr lang="en-US" sz="3200" dirty="0" smtClean="0">
                <a:solidFill>
                  <a:srgbClr val="000000"/>
                </a:solidFill>
              </a:rPr>
              <a:t> Not </a:t>
            </a:r>
            <a:r>
              <a:rPr lang="en-US" sz="3200" dirty="0">
                <a:solidFill>
                  <a:srgbClr val="000000"/>
                </a:solidFill>
              </a:rPr>
              <a:t>sensitive to statistical </a:t>
            </a:r>
            <a:r>
              <a:rPr lang="en-US" sz="3200" dirty="0" smtClean="0">
                <a:solidFill>
                  <a:srgbClr val="000000"/>
                </a:solidFill>
              </a:rPr>
              <a:t>information</a:t>
            </a:r>
            <a:endParaRPr lang="en-US" sz="3200" dirty="0">
              <a:solidFill>
                <a:srgbClr val="000000"/>
              </a:solidFill>
            </a:endParaRPr>
          </a:p>
          <a:p>
            <a:pPr marL="342900" indent="-342900" eaLnBrk="1" hangingPunct="1">
              <a:spcBef>
                <a:spcPct val="20000"/>
              </a:spcBef>
              <a:buClr>
                <a:schemeClr val="tx1">
                  <a:lumMod val="65000"/>
                  <a:lumOff val="35000"/>
                </a:schemeClr>
              </a:buClr>
              <a:buFont typeface="Arial" pitchFamily="34" charset="0"/>
              <a:buChar char="•"/>
            </a:pPr>
            <a:r>
              <a:rPr lang="en-US" sz="3200" dirty="0">
                <a:solidFill>
                  <a:srgbClr val="000000"/>
                </a:solidFill>
              </a:rPr>
              <a:t> </a:t>
            </a:r>
            <a:r>
              <a:rPr lang="en-US" sz="3200" dirty="0" smtClean="0">
                <a:solidFill>
                  <a:srgbClr val="000000"/>
                </a:solidFill>
              </a:rPr>
              <a:t>Not </a:t>
            </a:r>
            <a:r>
              <a:rPr lang="en-US" sz="3200" dirty="0">
                <a:solidFill>
                  <a:srgbClr val="000000"/>
                </a:solidFill>
              </a:rPr>
              <a:t>sensitive to sample size</a:t>
            </a:r>
          </a:p>
          <a:p>
            <a:pPr marL="342900" indent="-342900" eaLnBrk="1" hangingPunct="1">
              <a:spcBef>
                <a:spcPct val="20000"/>
              </a:spcBef>
              <a:buClr>
                <a:schemeClr val="tx1">
                  <a:lumMod val="65000"/>
                  <a:lumOff val="35000"/>
                </a:schemeClr>
              </a:buClr>
              <a:buFont typeface="Arial" pitchFamily="34" charset="0"/>
              <a:buChar char="•"/>
            </a:pPr>
            <a:r>
              <a:rPr lang="en-US" sz="3200" dirty="0">
                <a:solidFill>
                  <a:srgbClr val="000000"/>
                </a:solidFill>
              </a:rPr>
              <a:t> </a:t>
            </a:r>
            <a:r>
              <a:rPr lang="en-US" sz="3200" dirty="0" smtClean="0">
                <a:solidFill>
                  <a:srgbClr val="000000"/>
                </a:solidFill>
              </a:rPr>
              <a:t>Misconceptions </a:t>
            </a:r>
            <a:r>
              <a:rPr lang="en-US" sz="3200" dirty="0">
                <a:solidFill>
                  <a:srgbClr val="000000"/>
                </a:solidFill>
              </a:rPr>
              <a:t>of chance</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0053">
                                            <p:txEl>
                                              <p:pRg st="0" end="0"/>
                                            </p:txEl>
                                          </p:spTgt>
                                        </p:tgtEl>
                                        <p:attrNameLst>
                                          <p:attrName>style.visibility</p:attrName>
                                        </p:attrNameLst>
                                      </p:cBhvr>
                                      <p:to>
                                        <p:strVal val="visible"/>
                                      </p:to>
                                    </p:set>
                                  </p:childTnLst>
                                  <p:subTnLst>
                                    <p:animClr>
                                      <p:cBhvr override="childStyle">
                                        <p:cTn dur="1" fill="hold" display="0" masterRel="nextClick" afterEffect="1"/>
                                        <p:tgtEl>
                                          <p:spTgt spid="13005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0053">
                                            <p:txEl>
                                              <p:pRg st="1" end="1"/>
                                            </p:txEl>
                                          </p:spTgt>
                                        </p:tgtEl>
                                        <p:attrNameLst>
                                          <p:attrName>style.visibility</p:attrName>
                                        </p:attrNameLst>
                                      </p:cBhvr>
                                      <p:to>
                                        <p:strVal val="visible"/>
                                      </p:to>
                                    </p:set>
                                  </p:childTnLst>
                                  <p:subTnLst>
                                    <p:animClr>
                                      <p:cBhvr override="childStyle">
                                        <p:cTn dur="1" fill="hold" display="0" masterRel="nextClick" afterEffect="1"/>
                                        <p:tgtEl>
                                          <p:spTgt spid="13005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0053">
                                            <p:txEl>
                                              <p:pRg st="2" end="2"/>
                                            </p:txEl>
                                          </p:spTgt>
                                        </p:tgtEl>
                                        <p:attrNameLst>
                                          <p:attrName>style.visibility</p:attrName>
                                        </p:attrNameLst>
                                      </p:cBhvr>
                                      <p:to>
                                        <p:strVal val="visible"/>
                                      </p:to>
                                    </p:set>
                                  </p:childTnLst>
                                  <p:subTnLst>
                                    <p:animClr>
                                      <p:cBhvr override="childStyle">
                                        <p:cTn dur="1" fill="hold" display="0" masterRel="nextClick" afterEffect="1"/>
                                        <p:tgtEl>
                                          <p:spTgt spid="130053">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371600"/>
          </a:xfrm>
        </p:spPr>
        <p:txBody>
          <a:bodyPr>
            <a:normAutofit/>
          </a:bodyPr>
          <a:lstStyle/>
          <a:p>
            <a:r>
              <a:rPr lang="en-US" dirty="0" smtClean="0"/>
              <a:t>Vote for the BEST presentation</a:t>
            </a:r>
            <a:endParaRPr lang="en-US" dirty="0"/>
          </a:p>
        </p:txBody>
      </p:sp>
      <p:sp>
        <p:nvSpPr>
          <p:cNvPr id="3" name="Content Placeholder 2"/>
          <p:cNvSpPr>
            <a:spLocks noGrp="1"/>
          </p:cNvSpPr>
          <p:nvPr>
            <p:ph sz="half" idx="1"/>
          </p:nvPr>
        </p:nvSpPr>
        <p:spPr>
          <a:xfrm>
            <a:off x="457200" y="1524000"/>
            <a:ext cx="4038600" cy="3886200"/>
          </a:xfrm>
        </p:spPr>
        <p:txBody>
          <a:bodyPr>
            <a:noAutofit/>
          </a:bodyPr>
          <a:lstStyle/>
          <a:p>
            <a:pPr>
              <a:buNone/>
            </a:pPr>
            <a:r>
              <a:rPr lang="en-US" b="1" i="1" dirty="0" smtClean="0"/>
              <a:t>Group 1</a:t>
            </a:r>
          </a:p>
          <a:p>
            <a:pPr>
              <a:buNone/>
            </a:pPr>
            <a:endParaRPr lang="en-US" dirty="0" smtClean="0"/>
          </a:p>
          <a:p>
            <a:pPr>
              <a:buNone/>
            </a:pPr>
            <a:r>
              <a:rPr lang="en-US" dirty="0" smtClean="0"/>
              <a:t>A = Little Black Dress</a:t>
            </a:r>
          </a:p>
          <a:p>
            <a:pPr>
              <a:buNone/>
            </a:pPr>
            <a:endParaRPr lang="en-US" dirty="0" smtClean="0"/>
          </a:p>
          <a:p>
            <a:pPr>
              <a:buNone/>
            </a:pPr>
            <a:r>
              <a:rPr lang="en-US" dirty="0" smtClean="0"/>
              <a:t>B = </a:t>
            </a:r>
            <a:r>
              <a:rPr lang="en-US" dirty="0" err="1" smtClean="0"/>
              <a:t>Mandex</a:t>
            </a:r>
            <a:endParaRPr lang="en-US" dirty="0" smtClean="0"/>
          </a:p>
          <a:p>
            <a:pPr>
              <a:buNone/>
            </a:pPr>
            <a:endParaRPr lang="en-US" dirty="0" smtClean="0"/>
          </a:p>
          <a:p>
            <a:pPr>
              <a:buNone/>
            </a:pPr>
            <a:r>
              <a:rPr lang="en-US" dirty="0" smtClean="0"/>
              <a:t>C= </a:t>
            </a:r>
            <a:r>
              <a:rPr lang="en-US" dirty="0" err="1" smtClean="0"/>
              <a:t>Relaxitrain</a:t>
            </a:r>
            <a:endParaRPr lang="en-US" dirty="0" smtClean="0"/>
          </a:p>
          <a:p>
            <a:pPr>
              <a:buNone/>
            </a:pPr>
            <a:endParaRPr lang="en-US" dirty="0" smtClean="0"/>
          </a:p>
          <a:p>
            <a:pPr>
              <a:buNone/>
            </a:pPr>
            <a:r>
              <a:rPr lang="en-US" dirty="0" smtClean="0"/>
              <a:t>D = </a:t>
            </a:r>
            <a:r>
              <a:rPr lang="en-US" dirty="0" smtClean="0"/>
              <a:t>Lightning</a:t>
            </a:r>
            <a:endParaRPr lang="en-US" dirty="0"/>
          </a:p>
        </p:txBody>
      </p:sp>
      <p:sp>
        <p:nvSpPr>
          <p:cNvPr id="4" name="Content Placeholder 3"/>
          <p:cNvSpPr>
            <a:spLocks noGrp="1"/>
          </p:cNvSpPr>
          <p:nvPr>
            <p:ph sz="half" idx="2"/>
          </p:nvPr>
        </p:nvSpPr>
        <p:spPr>
          <a:xfrm>
            <a:off x="4953000" y="1524000"/>
            <a:ext cx="4038600" cy="3886200"/>
          </a:xfrm>
        </p:spPr>
        <p:txBody>
          <a:bodyPr>
            <a:noAutofit/>
          </a:bodyPr>
          <a:lstStyle/>
          <a:p>
            <a:pPr>
              <a:buNone/>
            </a:pPr>
            <a:r>
              <a:rPr lang="en-US" sz="2400" b="1" i="1" dirty="0" smtClean="0"/>
              <a:t>Group 2</a:t>
            </a:r>
          </a:p>
          <a:p>
            <a:pPr>
              <a:buNone/>
            </a:pPr>
            <a:endParaRPr lang="en-US" sz="2400" dirty="0" smtClean="0"/>
          </a:p>
          <a:p>
            <a:pPr>
              <a:buNone/>
            </a:pPr>
            <a:r>
              <a:rPr lang="en-US" sz="2400" dirty="0" smtClean="0"/>
              <a:t>A = Swish</a:t>
            </a:r>
          </a:p>
          <a:p>
            <a:pPr>
              <a:buNone/>
            </a:pPr>
            <a:endParaRPr lang="en-US" sz="2400" dirty="0" smtClean="0"/>
          </a:p>
          <a:p>
            <a:pPr>
              <a:buNone/>
            </a:pPr>
            <a:r>
              <a:rPr lang="en-US" sz="2400" dirty="0" smtClean="0"/>
              <a:t>B= Manny hose</a:t>
            </a:r>
          </a:p>
          <a:p>
            <a:pPr>
              <a:buNone/>
            </a:pPr>
            <a:endParaRPr lang="en-US" sz="2400" dirty="0" smtClean="0"/>
          </a:p>
          <a:p>
            <a:pPr>
              <a:buNone/>
            </a:pPr>
            <a:r>
              <a:rPr lang="en-US" sz="2400" dirty="0" smtClean="0"/>
              <a:t>C = </a:t>
            </a:r>
            <a:r>
              <a:rPr lang="en-US" sz="2400" dirty="0" err="1" smtClean="0"/>
              <a:t>Trax</a:t>
            </a:r>
            <a:endParaRPr lang="en-US" sz="2400" dirty="0" smtClean="0"/>
          </a:p>
          <a:p>
            <a:pPr>
              <a:buNone/>
            </a:pPr>
            <a:endParaRPr lang="en-US" sz="2400" dirty="0" smtClean="0"/>
          </a:p>
          <a:p>
            <a:pPr>
              <a:buNone/>
            </a:pPr>
            <a:r>
              <a:rPr lang="en-US" sz="2400" dirty="0" smtClean="0"/>
              <a:t>D = Bronze</a:t>
            </a:r>
            <a:endParaRPr lang="en-US" sz="2400" dirty="0"/>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Videos</a:t>
            </a:r>
            <a:endParaRPr lang="en-US" dirty="0"/>
          </a:p>
        </p:txBody>
      </p:sp>
      <p:sp>
        <p:nvSpPr>
          <p:cNvPr id="3" name="Content Placeholder 2"/>
          <p:cNvSpPr>
            <a:spLocks noGrp="1"/>
          </p:cNvSpPr>
          <p:nvPr>
            <p:ph sz="quarter" idx="1"/>
          </p:nvPr>
        </p:nvSpPr>
        <p:spPr>
          <a:xfrm>
            <a:off x="381000" y="1676400"/>
            <a:ext cx="8763000" cy="4495800"/>
          </a:xfrm>
        </p:spPr>
        <p:txBody>
          <a:bodyPr>
            <a:normAutofit lnSpcReduction="10000"/>
          </a:bodyPr>
          <a:lstStyle/>
          <a:p>
            <a:pPr>
              <a:buNone/>
            </a:pPr>
            <a:r>
              <a:rPr lang="en-US" sz="2200" b="1" dirty="0" smtClean="0"/>
              <a:t>Demonstration</a:t>
            </a:r>
          </a:p>
          <a:p>
            <a:r>
              <a:rPr lang="en-US" sz="2200" dirty="0" smtClean="0"/>
              <a:t>Integration/Playback </a:t>
            </a:r>
            <a:r>
              <a:rPr lang="en-US" sz="1800" i="1" dirty="0" smtClean="0"/>
              <a:t>(Real Player, DVD, </a:t>
            </a:r>
            <a:r>
              <a:rPr lang="en-US" sz="1800" i="1" dirty="0" err="1" smtClean="0"/>
              <a:t>Videolinks</a:t>
            </a:r>
            <a:r>
              <a:rPr lang="en-US" sz="1800" i="1" dirty="0" smtClean="0"/>
              <a:t>, Embedded)</a:t>
            </a:r>
          </a:p>
          <a:p>
            <a:pPr>
              <a:spcBef>
                <a:spcPts val="1800"/>
              </a:spcBef>
              <a:buNone/>
            </a:pPr>
            <a:r>
              <a:rPr lang="en-US" b="1" i="1" dirty="0" smtClean="0"/>
              <a:t>How to use</a:t>
            </a:r>
            <a:endParaRPr lang="en-US" dirty="0" smtClean="0"/>
          </a:p>
          <a:p>
            <a:r>
              <a:rPr lang="en-US" dirty="0" smtClean="0"/>
              <a:t>Purpose (case or application)</a:t>
            </a:r>
          </a:p>
          <a:p>
            <a:r>
              <a:rPr lang="en-US" dirty="0" smtClean="0"/>
              <a:t>Length</a:t>
            </a:r>
          </a:p>
          <a:p>
            <a:r>
              <a:rPr lang="en-US" dirty="0" smtClean="0"/>
              <a:t>Content</a:t>
            </a:r>
          </a:p>
          <a:p>
            <a:r>
              <a:rPr lang="en-US" dirty="0" smtClean="0"/>
              <a:t>Sources</a:t>
            </a:r>
          </a:p>
          <a:p>
            <a:r>
              <a:rPr lang="en-US" dirty="0" smtClean="0"/>
              <a:t>Age of video</a:t>
            </a:r>
          </a:p>
          <a:p>
            <a:r>
              <a:rPr lang="en-US" dirty="0" smtClean="0"/>
              <a:t>Added value</a:t>
            </a:r>
          </a:p>
          <a:p>
            <a:r>
              <a:rPr lang="en-US" dirty="0" smtClean="0"/>
              <a:t>Copyright issues</a:t>
            </a:r>
            <a:endParaRPr lang="en-US" dirty="0"/>
          </a:p>
        </p:txBody>
      </p:sp>
      <p:graphicFrame>
        <p:nvGraphicFramePr>
          <p:cNvPr id="36866" name="Object 2"/>
          <p:cNvGraphicFramePr>
            <a:graphicFrameLocks noChangeAspect="1"/>
          </p:cNvGraphicFramePr>
          <p:nvPr/>
        </p:nvGraphicFramePr>
        <p:xfrm>
          <a:off x="3657600" y="4191000"/>
          <a:ext cx="1728788" cy="685800"/>
        </p:xfrm>
        <a:graphic>
          <a:graphicData uri="http://schemas.openxmlformats.org/presentationml/2006/ole">
            <p:oleObj spid="_x0000_s36866" name="Packager Shell Object" showAsIcon="1" r:id="rId4" imgW="1729080" imgH="685440" progId="Package">
              <p:embed/>
            </p:oleObj>
          </a:graphicData>
        </a:graphic>
      </p:graphicFrame>
      <p:pic>
        <p:nvPicPr>
          <p:cNvPr id="5" name="Picture 7" descr="The Coup">
            <a:hlinkClick r:id="rId5" tooltip="Click here for next photo."/>
          </p:cNvPr>
          <p:cNvPicPr>
            <a:picLocks noChangeAspect="1" noChangeArrowheads="1"/>
          </p:cNvPicPr>
          <p:nvPr/>
        </p:nvPicPr>
        <p:blipFill>
          <a:blip r:embed="rId6" cstate="print"/>
          <a:srcRect/>
          <a:stretch>
            <a:fillRect/>
          </a:stretch>
        </p:blipFill>
        <p:spPr bwMode="auto">
          <a:xfrm>
            <a:off x="5334000" y="3429000"/>
            <a:ext cx="3454400" cy="25908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Videocase</a:t>
            </a:r>
            <a:r>
              <a:rPr lang="en-US" dirty="0" smtClean="0"/>
              <a:t>: </a:t>
            </a:r>
            <a:r>
              <a:rPr lang="en-US" dirty="0" err="1" smtClean="0"/>
              <a:t>Zappos</a:t>
            </a:r>
            <a:r>
              <a:rPr lang="en-US" dirty="0" smtClean="0"/>
              <a:t> and The </a:t>
            </a:r>
            <a:r>
              <a:rPr lang="en-US" dirty="0" err="1" smtClean="0"/>
              <a:t>Millennials</a:t>
            </a:r>
            <a:endParaRPr lang="en-US" dirty="0"/>
          </a:p>
        </p:txBody>
      </p:sp>
      <p:sp>
        <p:nvSpPr>
          <p:cNvPr id="5" name="Content Placeholder 4"/>
          <p:cNvSpPr>
            <a:spLocks noGrp="1"/>
          </p:cNvSpPr>
          <p:nvPr>
            <p:ph sz="quarter" idx="1"/>
          </p:nvPr>
        </p:nvSpPr>
        <p:spPr>
          <a:xfrm>
            <a:off x="304800" y="1676400"/>
            <a:ext cx="5181600" cy="4572000"/>
          </a:xfrm>
        </p:spPr>
        <p:txBody>
          <a:bodyPr>
            <a:normAutofit fontScale="92500"/>
          </a:bodyPr>
          <a:lstStyle/>
          <a:p>
            <a:pPr>
              <a:spcAft>
                <a:spcPts val="1200"/>
              </a:spcAft>
            </a:pPr>
            <a:r>
              <a:rPr lang="en-US" sz="2300" dirty="0" smtClean="0"/>
              <a:t>Adapt your management style for different generations</a:t>
            </a:r>
          </a:p>
          <a:p>
            <a:pPr>
              <a:spcAft>
                <a:spcPts val="1200"/>
              </a:spcAft>
            </a:pPr>
            <a:r>
              <a:rPr lang="en-US" sz="2300" dirty="0" smtClean="0"/>
              <a:t>Coaching is a useful motivational tool (vs. giving directives)</a:t>
            </a:r>
          </a:p>
          <a:p>
            <a:pPr>
              <a:spcAft>
                <a:spcPts val="1200"/>
              </a:spcAft>
            </a:pPr>
            <a:r>
              <a:rPr lang="en-US" sz="2300" dirty="0" smtClean="0"/>
              <a:t>Recognize and reward where you can</a:t>
            </a:r>
          </a:p>
          <a:p>
            <a:pPr>
              <a:spcAft>
                <a:spcPts val="1200"/>
              </a:spcAft>
            </a:pPr>
            <a:r>
              <a:rPr lang="en-US" sz="2300" dirty="0" smtClean="0"/>
              <a:t>Having a fun workplace can help attract/retain employees</a:t>
            </a:r>
          </a:p>
          <a:p>
            <a:pPr>
              <a:spcAft>
                <a:spcPts val="600"/>
              </a:spcAft>
            </a:pPr>
            <a:endParaRPr lang="en-US" dirty="0" smtClean="0"/>
          </a:p>
          <a:p>
            <a:pPr>
              <a:spcAft>
                <a:spcPts val="600"/>
              </a:spcAft>
              <a:buNone/>
            </a:pPr>
            <a:r>
              <a:rPr lang="en-US" i="1" dirty="0" smtClean="0">
                <a:solidFill>
                  <a:srgbClr val="005F8E"/>
                </a:solidFill>
              </a:rPr>
              <a:t>  Show You Value Your Employees</a:t>
            </a:r>
            <a:endParaRPr lang="en-US" i="1" dirty="0">
              <a:solidFill>
                <a:srgbClr val="005F8E"/>
              </a:solidFill>
            </a:endParaRPr>
          </a:p>
        </p:txBody>
      </p:sp>
      <p:pic>
        <p:nvPicPr>
          <p:cNvPr id="20482" name="Picture 2"/>
          <p:cNvPicPr>
            <a:picLocks noChangeAspect="1" noChangeArrowheads="1"/>
          </p:cNvPicPr>
          <p:nvPr/>
        </p:nvPicPr>
        <p:blipFill>
          <a:blip r:embed="rId4" cstate="print"/>
          <a:srcRect/>
          <a:stretch>
            <a:fillRect/>
          </a:stretch>
        </p:blipFill>
        <p:spPr bwMode="auto">
          <a:xfrm>
            <a:off x="5410200" y="1600200"/>
            <a:ext cx="3531188" cy="4257143"/>
          </a:xfrm>
          <a:prstGeom prst="rect">
            <a:avLst/>
          </a:prstGeom>
          <a:noFill/>
          <a:ln w="9525">
            <a:noFill/>
            <a:miter lim="800000"/>
            <a:headEnd/>
            <a:tailEnd/>
          </a:ln>
          <a:effectLst/>
        </p:spPr>
      </p:pic>
      <p:pic>
        <p:nvPicPr>
          <p:cNvPr id="10" name="17 We Are The Champions.mp3">
            <a:hlinkClick r:id="" action="ppaction://media"/>
          </p:cNvPr>
          <p:cNvPicPr>
            <a:picLocks noRot="1" noChangeAspect="1"/>
          </p:cNvPicPr>
          <p:nvPr>
            <a:audioFile r:link="rId1"/>
          </p:nvPr>
        </p:nvPicPr>
        <p:blipFill>
          <a:blip r:embed="rId5" cstate="print"/>
          <a:stretch>
            <a:fillRect/>
          </a:stretch>
        </p:blipFill>
        <p:spPr>
          <a:xfrm>
            <a:off x="6553200" y="6172200"/>
            <a:ext cx="304800" cy="304800"/>
          </a:xfrm>
          <a:prstGeom prst="rect">
            <a:avLst/>
          </a:prstGeom>
        </p:spPr>
      </p:pic>
    </p:spTree>
  </p:cSld>
  <p:clrMapOvr>
    <a:masterClrMapping/>
  </p:clrMapOvr>
  <p:transition>
    <p:fade thruBlk="1"/>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50)">
                                      <p:cBhvr>
                                        <p:cTn id="6" dur="132635" fill="hold"/>
                                        <p:tgtEl>
                                          <p:spTgt spid="10"/>
                                        </p:tgtEl>
                                      </p:cBhvr>
                                    </p:cmd>
                                  </p:childTnLst>
                                </p:cTn>
                              </p:par>
                            </p:childTnLst>
                          </p:cTn>
                        </p:par>
                      </p:childTnLst>
                    </p:cTn>
                  </p:par>
                </p:childTnLst>
              </p:cTn>
              <p:nextCondLst>
                <p:cond evt="onClick" delay="0">
                  <p:tgtEl>
                    <p:spTgt spid="10"/>
                  </p:tgtEl>
                </p:cond>
              </p:nextCondLst>
            </p:seq>
            <p:audio>
              <p:cMediaNode>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2"/>
          <p:cNvSpPr>
            <a:spLocks noGrp="1" noChangeArrowheads="1"/>
          </p:cNvSpPr>
          <p:nvPr>
            <p:ph type="title"/>
          </p:nvPr>
        </p:nvSpPr>
        <p:spPr>
          <a:xfrm>
            <a:off x="533400" y="304800"/>
            <a:ext cx="7793038" cy="1462088"/>
          </a:xfrm>
        </p:spPr>
        <p:txBody>
          <a:bodyPr>
            <a:normAutofit/>
          </a:bodyPr>
          <a:lstStyle/>
          <a:p>
            <a:r>
              <a:rPr lang="en-US" sz="3200" b="1" dirty="0" smtClean="0">
                <a:solidFill>
                  <a:schemeClr val="tx1"/>
                </a:solidFill>
              </a:rPr>
              <a:t>Using </a:t>
            </a:r>
            <a:r>
              <a:rPr lang="en-US" sz="3200" b="1" dirty="0" err="1" smtClean="0">
                <a:solidFill>
                  <a:schemeClr val="tx1"/>
                </a:solidFill>
              </a:rPr>
              <a:t>Powerpoint</a:t>
            </a:r>
            <a:endParaRPr lang="en-US" sz="3200" b="1" dirty="0">
              <a:solidFill>
                <a:schemeClr val="tx1"/>
              </a:solidFill>
            </a:endParaRPr>
          </a:p>
        </p:txBody>
      </p:sp>
      <p:sp>
        <p:nvSpPr>
          <p:cNvPr id="629763" name="Rectangle 3"/>
          <p:cNvSpPr>
            <a:spLocks noGrp="1" noChangeArrowheads="1"/>
          </p:cNvSpPr>
          <p:nvPr>
            <p:ph sz="quarter" idx="1"/>
          </p:nvPr>
        </p:nvSpPr>
        <p:spPr>
          <a:xfrm>
            <a:off x="609600" y="1828800"/>
            <a:ext cx="8153400" cy="4495800"/>
          </a:xfrm>
        </p:spPr>
        <p:txBody>
          <a:bodyPr>
            <a:normAutofit fontScale="92500" lnSpcReduction="20000"/>
          </a:bodyPr>
          <a:lstStyle/>
          <a:p>
            <a:pPr>
              <a:spcBef>
                <a:spcPts val="1200"/>
              </a:spcBef>
              <a:spcAft>
                <a:spcPts val="1200"/>
              </a:spcAft>
              <a:buSzPct val="100000"/>
            </a:pPr>
            <a:r>
              <a:rPr lang="en-US" sz="2400" b="1" i="1" dirty="0" smtClean="0"/>
              <a:t>How to use</a:t>
            </a:r>
            <a:r>
              <a:rPr lang="en-US" sz="2400" dirty="0" smtClean="0"/>
              <a:t>—key points on slides</a:t>
            </a:r>
          </a:p>
          <a:p>
            <a:pPr lvl="1">
              <a:spcBef>
                <a:spcPts val="1200"/>
              </a:spcBef>
              <a:spcAft>
                <a:spcPts val="1200"/>
              </a:spcAft>
              <a:buSzPct val="60000"/>
              <a:buFont typeface="Courier New" pitchFamily="49" charset="0"/>
              <a:buChar char="o"/>
            </a:pPr>
            <a:r>
              <a:rPr lang="en-US" dirty="0" smtClean="0"/>
              <a:t>Avoid clutter </a:t>
            </a:r>
          </a:p>
          <a:p>
            <a:pPr lvl="1">
              <a:spcBef>
                <a:spcPts val="1200"/>
              </a:spcBef>
              <a:spcAft>
                <a:spcPts val="1200"/>
              </a:spcAft>
              <a:buSzPct val="60000"/>
              <a:buFont typeface="Courier New" pitchFamily="49" charset="0"/>
              <a:buChar char="o"/>
            </a:pPr>
            <a:r>
              <a:rPr lang="en-US" dirty="0" smtClean="0"/>
              <a:t>Don’t use as lecture notes</a:t>
            </a:r>
          </a:p>
          <a:p>
            <a:pPr lvl="1">
              <a:spcBef>
                <a:spcPts val="1200"/>
              </a:spcBef>
              <a:spcAft>
                <a:spcPts val="1200"/>
              </a:spcAft>
              <a:buSzPct val="60000"/>
              <a:buFont typeface="Courier New" pitchFamily="49" charset="0"/>
              <a:buChar char="o"/>
            </a:pPr>
            <a:r>
              <a:rPr lang="en-US" sz="2400" dirty="0" smtClean="0"/>
              <a:t>Consider using “take-away” handout for details</a:t>
            </a:r>
          </a:p>
          <a:p>
            <a:pPr>
              <a:spcBef>
                <a:spcPts val="1200"/>
              </a:spcBef>
              <a:spcAft>
                <a:spcPts val="1200"/>
              </a:spcAft>
              <a:buSzPct val="100000"/>
            </a:pPr>
            <a:r>
              <a:rPr lang="en-US" dirty="0" smtClean="0"/>
              <a:t>Careful material not too redundant with book</a:t>
            </a:r>
          </a:p>
          <a:p>
            <a:pPr>
              <a:spcBef>
                <a:spcPts val="1200"/>
              </a:spcBef>
              <a:spcAft>
                <a:spcPts val="1200"/>
              </a:spcAft>
              <a:buSzPct val="100000"/>
            </a:pPr>
            <a:r>
              <a:rPr lang="en-US" dirty="0" smtClean="0"/>
              <a:t>Use of a remote/use B-Key</a:t>
            </a:r>
          </a:p>
          <a:p>
            <a:pPr>
              <a:spcBef>
                <a:spcPct val="30000"/>
              </a:spcBef>
              <a:spcAft>
                <a:spcPct val="20000"/>
              </a:spcAft>
            </a:pPr>
            <a:endParaRPr lang="en-US" dirty="0" smtClean="0"/>
          </a:p>
          <a:p>
            <a:pPr>
              <a:spcBef>
                <a:spcPct val="30000"/>
              </a:spcBef>
              <a:spcAft>
                <a:spcPct val="20000"/>
              </a:spcAft>
              <a:buNone/>
            </a:pPr>
            <a:r>
              <a:rPr lang="en-US" sz="2400" i="1" dirty="0" smtClean="0"/>
              <a:t>Q:  Should I post before or after lecture?</a:t>
            </a:r>
          </a:p>
          <a:p>
            <a:pPr>
              <a:spcBef>
                <a:spcPct val="30000"/>
              </a:spcBef>
              <a:spcAft>
                <a:spcPct val="20000"/>
              </a:spcAft>
            </a:pPr>
            <a:endParaRPr lang="en-US" i="1" dirty="0" smtClean="0"/>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457200" y="228600"/>
            <a:ext cx="8382000" cy="1143000"/>
          </a:xfrm>
          <a:prstGeom prst="rect">
            <a:avLst/>
          </a:prstGeom>
          <a:noFill/>
          <a:ln w="9525">
            <a:noFill/>
            <a:miter lim="800000"/>
            <a:headEnd/>
            <a:tailEnd/>
          </a:ln>
          <a:effectLst/>
        </p:spPr>
        <p:txBody>
          <a:bodyPr lIns="92075" tIns="46038" rIns="92075" bIns="46038" anchor="ctr"/>
          <a:lstStyle/>
          <a:p>
            <a:r>
              <a:rPr lang="en-US" sz="3200" b="1" dirty="0" smtClean="0">
                <a:solidFill>
                  <a:srgbClr val="0D0D0D"/>
                </a:solidFill>
                <a:latin typeface="+mj-lt"/>
              </a:rPr>
              <a:t>Seminar Goals</a:t>
            </a:r>
            <a:endParaRPr lang="en-US" sz="3200" b="1" dirty="0">
              <a:solidFill>
                <a:srgbClr val="0D0D0D"/>
              </a:solidFill>
              <a:latin typeface="+mj-lt"/>
            </a:endParaRPr>
          </a:p>
        </p:txBody>
      </p:sp>
      <p:sp>
        <p:nvSpPr>
          <p:cNvPr id="96260" name="Text Box 4"/>
          <p:cNvSpPr txBox="1">
            <a:spLocks noChangeArrowheads="1"/>
          </p:cNvSpPr>
          <p:nvPr/>
        </p:nvSpPr>
        <p:spPr bwMode="auto">
          <a:xfrm>
            <a:off x="8670925" y="6518275"/>
            <a:ext cx="184150" cy="457200"/>
          </a:xfrm>
          <a:prstGeom prst="rect">
            <a:avLst/>
          </a:prstGeom>
          <a:noFill/>
          <a:ln w="12700">
            <a:noFill/>
            <a:miter lim="800000"/>
            <a:headEnd type="none" w="sm" len="sm"/>
            <a:tailEnd type="none" w="sm" len="sm"/>
          </a:ln>
          <a:effectLst/>
        </p:spPr>
        <p:txBody>
          <a:bodyPr wrap="none">
            <a:spAutoFit/>
          </a:bodyPr>
          <a:lstStyle/>
          <a:p>
            <a:endParaRPr lang="en-US" sz="2400" dirty="0">
              <a:latin typeface="Times New Roman" pitchFamily="18" charset="0"/>
            </a:endParaRPr>
          </a:p>
        </p:txBody>
      </p:sp>
      <p:sp>
        <p:nvSpPr>
          <p:cNvPr id="96263" name="Rectangle 7"/>
          <p:cNvSpPr>
            <a:spLocks noGrp="1" noChangeArrowheads="1"/>
          </p:cNvSpPr>
          <p:nvPr>
            <p:ph sz="quarter" idx="1"/>
          </p:nvPr>
        </p:nvSpPr>
        <p:spPr>
          <a:xfrm>
            <a:off x="304800" y="1676400"/>
            <a:ext cx="8458200" cy="4343400"/>
          </a:xfrm>
        </p:spPr>
        <p:txBody>
          <a:bodyPr>
            <a:noAutofit/>
          </a:bodyPr>
          <a:lstStyle/>
          <a:p>
            <a:pPr marL="288925" indent="-288925">
              <a:spcBef>
                <a:spcPct val="30000"/>
              </a:spcBef>
              <a:spcAft>
                <a:spcPts val="1200"/>
              </a:spcAft>
              <a:tabLst>
                <a:tab pos="228600" algn="l"/>
              </a:tabLst>
            </a:pPr>
            <a:r>
              <a:rPr lang="en-US" dirty="0" smtClean="0">
                <a:solidFill>
                  <a:srgbClr val="000000"/>
                </a:solidFill>
              </a:rPr>
              <a:t>Demonstrate four different technologies that can be used to engage students</a:t>
            </a:r>
          </a:p>
          <a:p>
            <a:pPr marL="608965" lvl="1" indent="-288925">
              <a:spcBef>
                <a:spcPct val="30000"/>
              </a:spcBef>
              <a:spcAft>
                <a:spcPts val="1200"/>
              </a:spcAft>
              <a:tabLst>
                <a:tab pos="228600" algn="l"/>
              </a:tabLst>
            </a:pPr>
            <a:r>
              <a:rPr lang="en-US" dirty="0" err="1" smtClean="0">
                <a:solidFill>
                  <a:srgbClr val="000000"/>
                </a:solidFill>
              </a:rPr>
              <a:t>i</a:t>
            </a:r>
            <a:r>
              <a:rPr lang="en-US" dirty="0" smtClean="0">
                <a:solidFill>
                  <a:srgbClr val="000000"/>
                </a:solidFill>
              </a:rPr>
              <a:t>&lt;clicker</a:t>
            </a:r>
          </a:p>
          <a:p>
            <a:pPr marL="608965" lvl="1" indent="-288925">
              <a:spcBef>
                <a:spcPct val="30000"/>
              </a:spcBef>
              <a:spcAft>
                <a:spcPts val="1200"/>
              </a:spcAft>
              <a:tabLst>
                <a:tab pos="228600" algn="l"/>
              </a:tabLst>
            </a:pPr>
            <a:r>
              <a:rPr lang="en-US" dirty="0" smtClean="0">
                <a:solidFill>
                  <a:srgbClr val="000000"/>
                </a:solidFill>
              </a:rPr>
              <a:t>Power Point</a:t>
            </a:r>
          </a:p>
          <a:p>
            <a:pPr marL="608965" lvl="1" indent="-288925">
              <a:spcBef>
                <a:spcPct val="30000"/>
              </a:spcBef>
              <a:spcAft>
                <a:spcPts val="1200"/>
              </a:spcAft>
              <a:tabLst>
                <a:tab pos="228600" algn="l"/>
              </a:tabLst>
            </a:pPr>
            <a:r>
              <a:rPr lang="en-US" dirty="0" smtClean="0">
                <a:solidFill>
                  <a:srgbClr val="000000"/>
                </a:solidFill>
              </a:rPr>
              <a:t>Video</a:t>
            </a:r>
          </a:p>
          <a:p>
            <a:pPr marL="608965" lvl="1" indent="-288925">
              <a:spcBef>
                <a:spcPct val="30000"/>
              </a:spcBef>
              <a:spcAft>
                <a:spcPts val="1200"/>
              </a:spcAft>
              <a:tabLst>
                <a:tab pos="228600" algn="l"/>
              </a:tabLst>
            </a:pPr>
            <a:r>
              <a:rPr lang="en-US" dirty="0" smtClean="0">
                <a:solidFill>
                  <a:srgbClr val="000000"/>
                </a:solidFill>
              </a:rPr>
              <a:t>Drawing</a:t>
            </a:r>
          </a:p>
          <a:p>
            <a:pPr marL="288925" indent="-288925">
              <a:spcBef>
                <a:spcPts val="1200"/>
              </a:spcBef>
              <a:spcAft>
                <a:spcPts val="1200"/>
              </a:spcAft>
              <a:buFont typeface="Wingdings" pitchFamily="2" charset="2"/>
              <a:buChar char="Ø"/>
              <a:tabLst>
                <a:tab pos="228600" algn="l"/>
              </a:tabLst>
            </a:pPr>
            <a:r>
              <a:rPr lang="en-US" i="1" dirty="0" smtClean="0">
                <a:solidFill>
                  <a:srgbClr val="005F8E"/>
                </a:solidFill>
              </a:rPr>
              <a:t>Provide new methods to enhance learning for the millennial generation! </a:t>
            </a:r>
            <a:endParaRPr lang="en-US" i="1" dirty="0">
              <a:solidFill>
                <a:srgbClr val="005F8E"/>
              </a:solidFill>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6263">
                                            <p:txEl>
                                              <p:pRg st="0" end="0"/>
                                            </p:txEl>
                                          </p:spTgt>
                                        </p:tgtEl>
                                        <p:attrNameLst>
                                          <p:attrName>style.visibility</p:attrName>
                                        </p:attrNameLst>
                                      </p:cBhvr>
                                      <p:to>
                                        <p:strVal val="visible"/>
                                      </p:to>
                                    </p:set>
                                    <p:anim calcmode="lin" valueType="num">
                                      <p:cBhvr additive="base">
                                        <p:cTn id="7" dur="500" fill="hold"/>
                                        <p:tgtEl>
                                          <p:spTgt spid="962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62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6263">
                                            <p:txEl>
                                              <p:pRg st="1" end="1"/>
                                            </p:txEl>
                                          </p:spTgt>
                                        </p:tgtEl>
                                        <p:attrNameLst>
                                          <p:attrName>style.visibility</p:attrName>
                                        </p:attrNameLst>
                                      </p:cBhvr>
                                      <p:to>
                                        <p:strVal val="visible"/>
                                      </p:to>
                                    </p:set>
                                    <p:anim calcmode="lin" valueType="num">
                                      <p:cBhvr additive="base">
                                        <p:cTn id="13" dur="500" fill="hold"/>
                                        <p:tgtEl>
                                          <p:spTgt spid="962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62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6263">
                                            <p:txEl>
                                              <p:pRg st="4" end="4"/>
                                            </p:txEl>
                                          </p:spTgt>
                                        </p:tgtEl>
                                        <p:attrNameLst>
                                          <p:attrName>style.visibility</p:attrName>
                                        </p:attrNameLst>
                                      </p:cBhvr>
                                      <p:to>
                                        <p:strVal val="visible"/>
                                      </p:to>
                                    </p:set>
                                    <p:anim calcmode="lin" valueType="num">
                                      <p:cBhvr additive="base">
                                        <p:cTn id="19" dur="500" fill="hold"/>
                                        <p:tgtEl>
                                          <p:spTgt spid="9626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62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6263">
                                            <p:txEl>
                                              <p:pRg st="2" end="2"/>
                                            </p:txEl>
                                          </p:spTgt>
                                        </p:tgtEl>
                                        <p:attrNameLst>
                                          <p:attrName>style.visibility</p:attrName>
                                        </p:attrNameLst>
                                      </p:cBhvr>
                                      <p:to>
                                        <p:strVal val="visible"/>
                                      </p:to>
                                    </p:set>
                                    <p:anim calcmode="lin" valueType="num">
                                      <p:cBhvr additive="base">
                                        <p:cTn id="25" dur="500" fill="hold"/>
                                        <p:tgtEl>
                                          <p:spTgt spid="96263">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62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6263">
                                            <p:txEl>
                                              <p:pRg st="3" end="3"/>
                                            </p:txEl>
                                          </p:spTgt>
                                        </p:tgtEl>
                                        <p:attrNameLst>
                                          <p:attrName>style.visibility</p:attrName>
                                        </p:attrNameLst>
                                      </p:cBhvr>
                                      <p:to>
                                        <p:strVal val="visible"/>
                                      </p:to>
                                    </p:set>
                                    <p:anim calcmode="lin" valueType="num">
                                      <p:cBhvr additive="base">
                                        <p:cTn id="31" dur="500" fill="hold"/>
                                        <p:tgtEl>
                                          <p:spTgt spid="9626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62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96263">
                                            <p:txEl>
                                              <p:pRg st="5" end="5"/>
                                            </p:txEl>
                                          </p:spTgt>
                                        </p:tgtEl>
                                        <p:attrNameLst>
                                          <p:attrName>style.visibility</p:attrName>
                                        </p:attrNameLst>
                                      </p:cBhvr>
                                      <p:to>
                                        <p:strVal val="visible"/>
                                      </p:to>
                                    </p:set>
                                    <p:anim calcmode="lin" valueType="num">
                                      <p:cBhvr additive="base">
                                        <p:cTn id="37" dur="500" fill="hold"/>
                                        <p:tgtEl>
                                          <p:spTgt spid="9626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626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3"/>
          <p:cNvSpPr>
            <a:spLocks noGrp="1"/>
          </p:cNvSpPr>
          <p:nvPr>
            <p:ph type="sldNum" sz="quarter" idx="10"/>
          </p:nvPr>
        </p:nvSpPr>
        <p:spPr/>
        <p:txBody>
          <a:bodyPr lIns="103236" tIns="51618" rIns="103236" bIns="51618"/>
          <a:lstStyle/>
          <a:p>
            <a:r>
              <a:rPr lang="en-US"/>
              <a:t>14-</a:t>
            </a:r>
            <a:fld id="{C6BD8421-A03D-4453-AF71-39C85E56D606}" type="slidenum">
              <a:rPr lang="en-US"/>
              <a:pPr/>
              <a:t>20</a:t>
            </a:fld>
            <a:endParaRPr lang="en-US"/>
          </a:p>
        </p:txBody>
      </p:sp>
      <p:sp>
        <p:nvSpPr>
          <p:cNvPr id="992258" name="Rectangle 2"/>
          <p:cNvSpPr>
            <a:spLocks noGrp="1" noChangeArrowheads="1"/>
          </p:cNvSpPr>
          <p:nvPr>
            <p:ph type="title"/>
          </p:nvPr>
        </p:nvSpPr>
        <p:spPr/>
        <p:txBody>
          <a:bodyPr lIns="103236" tIns="51618" rIns="103236" bIns="51618">
            <a:normAutofit fontScale="90000"/>
          </a:bodyPr>
          <a:lstStyle/>
          <a:p>
            <a:r>
              <a:rPr lang="en-US" sz="3800" dirty="0">
                <a:latin typeface="Tahoma" pitchFamily="34" charset="0"/>
              </a:rPr>
              <a:t>Gender Differences in Communication</a:t>
            </a:r>
          </a:p>
        </p:txBody>
      </p:sp>
      <p:sp>
        <p:nvSpPr>
          <p:cNvPr id="992259" name="Rectangle 3"/>
          <p:cNvSpPr>
            <a:spLocks noGrp="1" noChangeArrowheads="1"/>
          </p:cNvSpPr>
          <p:nvPr>
            <p:ph type="body" idx="1"/>
          </p:nvPr>
        </p:nvSpPr>
        <p:spPr>
          <a:xfrm>
            <a:off x="243417" y="1447800"/>
            <a:ext cx="8900583" cy="5185629"/>
          </a:xfrm>
        </p:spPr>
        <p:txBody>
          <a:bodyPr lIns="103236" tIns="51618" rIns="103236" bIns="51618"/>
          <a:lstStyle/>
          <a:p>
            <a:pPr marL="602209" indent="-602209" defTabSz="1032358">
              <a:lnSpc>
                <a:spcPct val="90000"/>
              </a:lnSpc>
              <a:buFont typeface="+mj-lt"/>
              <a:buAutoNum type="arabicPeriod"/>
            </a:pPr>
            <a:r>
              <a:rPr lang="en-US" sz="1800" dirty="0">
                <a:latin typeface="Arial" charset="0"/>
              </a:rPr>
              <a:t>Men are less likely to ask for information or directions</a:t>
            </a:r>
          </a:p>
          <a:p>
            <a:pPr marL="602209" indent="-602209" defTabSz="1032358">
              <a:lnSpc>
                <a:spcPct val="90000"/>
              </a:lnSpc>
              <a:buFont typeface="+mj-lt"/>
              <a:buAutoNum type="arabicPeriod"/>
            </a:pPr>
            <a:r>
              <a:rPr lang="en-US" sz="1800" dirty="0">
                <a:latin typeface="Arial" charset="0"/>
              </a:rPr>
              <a:t>In decision making, women are more likely to downplay their certainty; men are more likely to downplay their doubts</a:t>
            </a:r>
          </a:p>
          <a:p>
            <a:pPr marL="602209" indent="-602209" defTabSz="1032358">
              <a:lnSpc>
                <a:spcPct val="90000"/>
              </a:lnSpc>
              <a:buFont typeface="+mj-lt"/>
              <a:buAutoNum type="arabicPeriod"/>
            </a:pPr>
            <a:r>
              <a:rPr lang="en-US" sz="1800" dirty="0">
                <a:latin typeface="Arial" charset="0"/>
              </a:rPr>
              <a:t>Women apologize even when they have done nothing wrong. Men avoid apologies as signs of weakness or concession</a:t>
            </a:r>
          </a:p>
          <a:p>
            <a:pPr marL="602209" indent="-602209" defTabSz="1032358">
              <a:lnSpc>
                <a:spcPct val="90000"/>
              </a:lnSpc>
              <a:buFont typeface="+mj-lt"/>
              <a:buAutoNum type="arabicPeriod"/>
            </a:pPr>
            <a:r>
              <a:rPr lang="en-US" sz="1800" dirty="0">
                <a:latin typeface="Arial" charset="0"/>
              </a:rPr>
              <a:t>Women accept blame as a way of smoothing awkward situations. Men ignore blame and place it </a:t>
            </a:r>
            <a:r>
              <a:rPr lang="en-US" sz="1800" dirty="0" smtClean="0">
                <a:latin typeface="Arial" charset="0"/>
              </a:rPr>
              <a:t>elsewhere</a:t>
            </a:r>
          </a:p>
          <a:p>
            <a:pPr marL="602209" indent="-602209" defTabSz="1032358">
              <a:lnSpc>
                <a:spcPct val="90000"/>
              </a:lnSpc>
              <a:buFont typeface="+mj-lt"/>
              <a:buAutoNum type="arabicPeriod"/>
            </a:pPr>
            <a:r>
              <a:rPr lang="en-US" sz="1800" dirty="0" smtClean="0">
                <a:latin typeface="Arial" charset="0"/>
              </a:rPr>
              <a:t>Women </a:t>
            </a:r>
            <a:r>
              <a:rPr lang="en-US" sz="1800" dirty="0">
                <a:latin typeface="Arial" charset="0"/>
              </a:rPr>
              <a:t>temper criticism with positive buffers. Men give criticism </a:t>
            </a:r>
            <a:r>
              <a:rPr lang="en-US" sz="1800" dirty="0" smtClean="0">
                <a:latin typeface="Arial" charset="0"/>
              </a:rPr>
              <a:t>directly. Women insert unnecessary and unwarranted “thank-</a:t>
            </a:r>
            <a:r>
              <a:rPr lang="en-US" sz="1800" dirty="0" err="1" smtClean="0">
                <a:latin typeface="Arial" charset="0"/>
              </a:rPr>
              <a:t>you’s</a:t>
            </a:r>
            <a:r>
              <a:rPr lang="en-US" sz="1800" dirty="0" smtClean="0">
                <a:latin typeface="Arial" charset="0"/>
              </a:rPr>
              <a:t>” in conversations. Men avoid thanks altogether </a:t>
            </a:r>
          </a:p>
          <a:p>
            <a:pPr marL="602209" indent="-602209" defTabSz="1032358">
              <a:lnSpc>
                <a:spcPct val="90000"/>
              </a:lnSpc>
              <a:buFont typeface="+mj-lt"/>
              <a:buAutoNum type="arabicPeriod"/>
            </a:pPr>
            <a:r>
              <a:rPr lang="en-US" sz="1800" dirty="0" smtClean="0">
                <a:latin typeface="Arial" charset="0"/>
              </a:rPr>
              <a:t>Women ask “What do you think?” to build consensus. Men perceive that question as a sign of incompetence and lack of confidence</a:t>
            </a:r>
          </a:p>
          <a:p>
            <a:pPr marL="602209" indent="-602209" defTabSz="1032358">
              <a:lnSpc>
                <a:spcPct val="90000"/>
              </a:lnSpc>
              <a:buFont typeface="+mj-lt"/>
              <a:buAutoNum type="arabicPeriod"/>
            </a:pPr>
            <a:r>
              <a:rPr lang="en-US" sz="1800" dirty="0" smtClean="0">
                <a:latin typeface="Arial" charset="0"/>
              </a:rPr>
              <a:t>Women give directions in indirect ways</a:t>
            </a:r>
          </a:p>
          <a:p>
            <a:pPr marL="602209" indent="-602209" defTabSz="1032358">
              <a:lnSpc>
                <a:spcPct val="90000"/>
              </a:lnSpc>
              <a:buFont typeface="+mj-lt"/>
              <a:buAutoNum type="arabicPeriod"/>
            </a:pPr>
            <a:r>
              <a:rPr lang="en-US" sz="1800" dirty="0" smtClean="0">
                <a:latin typeface="Arial" charset="0"/>
              </a:rPr>
              <a:t>Men usurp (take) ideas stated by women and claim them as their own. Women allow this process to take place without protest</a:t>
            </a:r>
          </a:p>
          <a:p>
            <a:pPr marL="602209" indent="-602209" defTabSz="1032358">
              <a:lnSpc>
                <a:spcPct val="90000"/>
              </a:lnSpc>
              <a:buFont typeface="+mj-lt"/>
              <a:buAutoNum type="arabicPeriod"/>
            </a:pPr>
            <a:r>
              <a:rPr lang="en-US" sz="1800" dirty="0" smtClean="0">
                <a:latin typeface="Arial" charset="0"/>
              </a:rPr>
              <a:t>Women use softer voice volume to encourage persuasion and approval. Men use louder voice volume to attract attention and maintain control</a:t>
            </a:r>
          </a:p>
          <a:p>
            <a:pPr marL="602209" indent="-602209" defTabSz="1032358">
              <a:lnSpc>
                <a:spcPct val="90000"/>
              </a:lnSpc>
              <a:buFont typeface="+mj-lt"/>
              <a:buAutoNum type="arabicPeriod"/>
            </a:pPr>
            <a:endParaRPr lang="en-US" sz="1800" dirty="0">
              <a:latin typeface="Arial" charset="0"/>
            </a:endParaRPr>
          </a:p>
        </p:txBody>
      </p:sp>
      <p:sp>
        <p:nvSpPr>
          <p:cNvPr id="992260" name="Line 4"/>
          <p:cNvSpPr>
            <a:spLocks noChangeShapeType="1"/>
          </p:cNvSpPr>
          <p:nvPr/>
        </p:nvSpPr>
        <p:spPr bwMode="auto">
          <a:xfrm>
            <a:off x="456848" y="1600933"/>
            <a:ext cx="2134306" cy="0"/>
          </a:xfrm>
          <a:prstGeom prst="line">
            <a:avLst/>
          </a:prstGeom>
          <a:noFill/>
          <a:ln w="28575" cap="sq">
            <a:noFill/>
            <a:round/>
            <a:headEnd/>
            <a:tailEnd/>
          </a:ln>
          <a:effectLst/>
        </p:spPr>
        <p:txBody>
          <a:bodyPr wrap="none" lIns="103236" tIns="51618" rIns="103236" bIns="51618"/>
          <a:lstStyle/>
          <a:p>
            <a:endParaRPr lang="en-US"/>
          </a:p>
        </p:txBody>
      </p:sp>
      <p:sp>
        <p:nvSpPr>
          <p:cNvPr id="992261" name="Line 5"/>
          <p:cNvSpPr>
            <a:spLocks noChangeShapeType="1"/>
          </p:cNvSpPr>
          <p:nvPr/>
        </p:nvSpPr>
        <p:spPr bwMode="auto">
          <a:xfrm>
            <a:off x="456848" y="1600933"/>
            <a:ext cx="0" cy="914034"/>
          </a:xfrm>
          <a:prstGeom prst="line">
            <a:avLst/>
          </a:prstGeom>
          <a:noFill/>
          <a:ln w="28575" cap="sq">
            <a:noFill/>
            <a:round/>
            <a:headEnd/>
            <a:tailEnd/>
          </a:ln>
          <a:effectLst/>
        </p:spPr>
        <p:txBody>
          <a:bodyPr wrap="none" lIns="103236" tIns="51618" rIns="103236" bIns="51618"/>
          <a:lstStyle/>
          <a:p>
            <a:endParaRPr lang="en-US"/>
          </a:p>
        </p:txBody>
      </p:sp>
      <p:sp>
        <p:nvSpPr>
          <p:cNvPr id="992262" name="Line 6"/>
          <p:cNvSpPr>
            <a:spLocks noChangeShapeType="1"/>
          </p:cNvSpPr>
          <p:nvPr/>
        </p:nvSpPr>
        <p:spPr bwMode="auto">
          <a:xfrm>
            <a:off x="8457848" y="1600933"/>
            <a:ext cx="0" cy="914034"/>
          </a:xfrm>
          <a:prstGeom prst="line">
            <a:avLst/>
          </a:prstGeom>
          <a:noFill/>
          <a:ln w="28575" cap="sq">
            <a:noFill/>
            <a:round/>
            <a:headEnd/>
            <a:tailEnd/>
          </a:ln>
          <a:effectLst/>
        </p:spPr>
        <p:txBody>
          <a:bodyPr wrap="none" lIns="103236" tIns="51618" rIns="103236" bIns="51618"/>
          <a:lstStyle/>
          <a:p>
            <a:endParaRPr lang="en-US"/>
          </a:p>
        </p:txBody>
      </p:sp>
      <p:sp>
        <p:nvSpPr>
          <p:cNvPr id="992263" name="Line 7"/>
          <p:cNvSpPr>
            <a:spLocks noChangeShapeType="1"/>
          </p:cNvSpPr>
          <p:nvPr/>
        </p:nvSpPr>
        <p:spPr bwMode="auto">
          <a:xfrm>
            <a:off x="2591153" y="1600933"/>
            <a:ext cx="1905000" cy="0"/>
          </a:xfrm>
          <a:prstGeom prst="line">
            <a:avLst/>
          </a:prstGeom>
          <a:noFill/>
          <a:ln w="28575" cap="sq">
            <a:noFill/>
            <a:round/>
            <a:headEnd/>
            <a:tailEnd/>
          </a:ln>
          <a:effectLst/>
        </p:spPr>
        <p:txBody>
          <a:bodyPr wrap="none" lIns="103236" tIns="51618" rIns="103236" bIns="51618"/>
          <a:lstStyle/>
          <a:p>
            <a:endParaRPr lang="en-US"/>
          </a:p>
        </p:txBody>
      </p:sp>
      <p:sp>
        <p:nvSpPr>
          <p:cNvPr id="992264" name="Line 8"/>
          <p:cNvSpPr>
            <a:spLocks noChangeShapeType="1"/>
          </p:cNvSpPr>
          <p:nvPr/>
        </p:nvSpPr>
        <p:spPr bwMode="auto">
          <a:xfrm>
            <a:off x="456848" y="2514967"/>
            <a:ext cx="0" cy="3963865"/>
          </a:xfrm>
          <a:prstGeom prst="line">
            <a:avLst/>
          </a:prstGeom>
          <a:noFill/>
          <a:ln w="28575" cap="sq">
            <a:noFill/>
            <a:round/>
            <a:headEnd/>
            <a:tailEnd/>
          </a:ln>
          <a:effectLst/>
        </p:spPr>
        <p:txBody>
          <a:bodyPr wrap="none" lIns="103236" tIns="51618" rIns="103236" bIns="51618"/>
          <a:lstStyle/>
          <a:p>
            <a:endParaRPr lang="en-US"/>
          </a:p>
        </p:txBody>
      </p:sp>
      <p:sp>
        <p:nvSpPr>
          <p:cNvPr id="992265" name="Line 9"/>
          <p:cNvSpPr>
            <a:spLocks noChangeShapeType="1"/>
          </p:cNvSpPr>
          <p:nvPr/>
        </p:nvSpPr>
        <p:spPr bwMode="auto">
          <a:xfrm>
            <a:off x="4496154" y="1600933"/>
            <a:ext cx="2019652" cy="0"/>
          </a:xfrm>
          <a:prstGeom prst="line">
            <a:avLst/>
          </a:prstGeom>
          <a:noFill/>
          <a:ln w="28575" cap="sq">
            <a:noFill/>
            <a:round/>
            <a:headEnd/>
            <a:tailEnd/>
          </a:ln>
          <a:effectLst/>
        </p:spPr>
        <p:txBody>
          <a:bodyPr wrap="none" lIns="103236" tIns="51618" rIns="103236" bIns="51618"/>
          <a:lstStyle/>
          <a:p>
            <a:endParaRPr lang="en-US"/>
          </a:p>
        </p:txBody>
      </p:sp>
      <p:sp>
        <p:nvSpPr>
          <p:cNvPr id="992266" name="Line 10"/>
          <p:cNvSpPr>
            <a:spLocks noChangeShapeType="1"/>
          </p:cNvSpPr>
          <p:nvPr/>
        </p:nvSpPr>
        <p:spPr bwMode="auto">
          <a:xfrm>
            <a:off x="6515806" y="1600933"/>
            <a:ext cx="1942042" cy="0"/>
          </a:xfrm>
          <a:prstGeom prst="line">
            <a:avLst/>
          </a:prstGeom>
          <a:noFill/>
          <a:ln w="28575" cap="sq">
            <a:noFill/>
            <a:round/>
            <a:headEnd/>
            <a:tailEnd/>
          </a:ln>
          <a:effectLst/>
        </p:spPr>
        <p:txBody>
          <a:bodyPr wrap="none" lIns="103236" tIns="51618" rIns="103236" bIns="51618"/>
          <a:lstStyle/>
          <a:p>
            <a:endParaRPr lang="en-US"/>
          </a:p>
        </p:txBody>
      </p:sp>
      <p:sp>
        <p:nvSpPr>
          <p:cNvPr id="992267" name="Line 11"/>
          <p:cNvSpPr>
            <a:spLocks noChangeShapeType="1"/>
          </p:cNvSpPr>
          <p:nvPr/>
        </p:nvSpPr>
        <p:spPr bwMode="auto">
          <a:xfrm>
            <a:off x="8457848" y="2514967"/>
            <a:ext cx="0" cy="3963865"/>
          </a:xfrm>
          <a:prstGeom prst="line">
            <a:avLst/>
          </a:prstGeom>
          <a:noFill/>
          <a:ln w="28575" cap="sq">
            <a:noFill/>
            <a:round/>
            <a:headEnd/>
            <a:tailEnd/>
          </a:ln>
          <a:effectLst/>
        </p:spPr>
        <p:txBody>
          <a:bodyPr wrap="none" lIns="103236" tIns="51618" rIns="103236" bIns="51618"/>
          <a:lstStyle/>
          <a:p>
            <a:endParaRPr lang="en-US"/>
          </a:p>
        </p:txBody>
      </p:sp>
      <p:sp>
        <p:nvSpPr>
          <p:cNvPr id="992268" name="Line 12"/>
          <p:cNvSpPr>
            <a:spLocks noChangeShapeType="1"/>
          </p:cNvSpPr>
          <p:nvPr/>
        </p:nvSpPr>
        <p:spPr bwMode="auto">
          <a:xfrm>
            <a:off x="2591153" y="6478832"/>
            <a:ext cx="1905000" cy="0"/>
          </a:xfrm>
          <a:prstGeom prst="line">
            <a:avLst/>
          </a:prstGeom>
          <a:noFill/>
          <a:ln w="28575" cap="sq">
            <a:noFill/>
            <a:round/>
            <a:headEnd/>
            <a:tailEnd/>
          </a:ln>
          <a:effectLst/>
        </p:spPr>
        <p:txBody>
          <a:bodyPr wrap="none" lIns="103236" tIns="51618" rIns="103236" bIns="51618"/>
          <a:lstStyle/>
          <a:p>
            <a:endParaRPr lang="en-US"/>
          </a:p>
        </p:txBody>
      </p:sp>
      <p:sp>
        <p:nvSpPr>
          <p:cNvPr id="992269" name="Line 13"/>
          <p:cNvSpPr>
            <a:spLocks noChangeShapeType="1"/>
          </p:cNvSpPr>
          <p:nvPr/>
        </p:nvSpPr>
        <p:spPr bwMode="auto">
          <a:xfrm>
            <a:off x="4496154" y="6478832"/>
            <a:ext cx="2019652" cy="0"/>
          </a:xfrm>
          <a:prstGeom prst="line">
            <a:avLst/>
          </a:prstGeom>
          <a:noFill/>
          <a:ln w="28575" cap="sq">
            <a:noFill/>
            <a:round/>
            <a:headEnd/>
            <a:tailEnd/>
          </a:ln>
          <a:effectLst/>
        </p:spPr>
        <p:txBody>
          <a:bodyPr wrap="none" lIns="103236" tIns="51618" rIns="103236" bIns="51618"/>
          <a:lstStyle/>
          <a:p>
            <a:endParaRPr lang="en-US"/>
          </a:p>
        </p:txBody>
      </p:sp>
      <p:sp>
        <p:nvSpPr>
          <p:cNvPr id="992270" name="Line 14"/>
          <p:cNvSpPr>
            <a:spLocks noChangeShapeType="1"/>
          </p:cNvSpPr>
          <p:nvPr/>
        </p:nvSpPr>
        <p:spPr bwMode="auto">
          <a:xfrm>
            <a:off x="6515806" y="6478832"/>
            <a:ext cx="1942042" cy="0"/>
          </a:xfrm>
          <a:prstGeom prst="line">
            <a:avLst/>
          </a:prstGeom>
          <a:noFill/>
          <a:ln w="28575" cap="sq">
            <a:noFill/>
            <a:round/>
            <a:headEnd/>
            <a:tailEnd/>
          </a:ln>
          <a:effectLst/>
        </p:spPr>
        <p:txBody>
          <a:bodyPr wrap="none" lIns="103236" tIns="51618" rIns="103236" bIns="51618"/>
          <a:lstStyle/>
          <a:p>
            <a:endParaRPr lang="en-US"/>
          </a:p>
        </p:txBody>
      </p:sp>
      <p:sp>
        <p:nvSpPr>
          <p:cNvPr id="992271" name="Text Box 15"/>
          <p:cNvSpPr txBox="1">
            <a:spLocks noChangeArrowheads="1"/>
          </p:cNvSpPr>
          <p:nvPr/>
        </p:nvSpPr>
        <p:spPr bwMode="auto">
          <a:xfrm>
            <a:off x="6782153" y="164856"/>
            <a:ext cx="2361847" cy="324217"/>
          </a:xfrm>
          <a:prstGeom prst="rect">
            <a:avLst/>
          </a:prstGeom>
          <a:noFill/>
          <a:ln w="9525">
            <a:noFill/>
            <a:miter lim="800000"/>
            <a:headEnd/>
            <a:tailEnd/>
          </a:ln>
          <a:effectLst/>
        </p:spPr>
        <p:txBody>
          <a:bodyPr lIns="91435" tIns="45718" rIns="91435" bIns="45718">
            <a:spAutoFit/>
          </a:bodyPr>
          <a:lstStyle/>
          <a:p>
            <a:pPr algn="r" defTabSz="914067"/>
            <a:r>
              <a:rPr lang="en-US" sz="1500" b="1" dirty="0"/>
              <a:t>Table 14-4</a:t>
            </a:r>
          </a:p>
        </p:txBody>
      </p:sp>
      <p:sp>
        <p:nvSpPr>
          <p:cNvPr id="17" name="Rectangle 16"/>
          <p:cNvSpPr/>
          <p:nvPr/>
        </p:nvSpPr>
        <p:spPr>
          <a:xfrm rot="20302503">
            <a:off x="6096892" y="345071"/>
            <a:ext cx="2929007" cy="1200329"/>
          </a:xfrm>
          <a:prstGeom prst="rect">
            <a:avLst/>
          </a:prstGeom>
        </p:spPr>
        <p:txBody>
          <a:bodyPr wrap="none">
            <a:spAutoFit/>
          </a:bodyPr>
          <a:lstStyle/>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Example of</a:t>
            </a:r>
          </a:p>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Poor Quality</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4"/>
          <p:cNvSpPr>
            <a:spLocks noGrp="1"/>
          </p:cNvSpPr>
          <p:nvPr>
            <p:ph type="sldNum" sz="quarter" idx="10"/>
          </p:nvPr>
        </p:nvSpPr>
        <p:spPr>
          <a:solidFill>
            <a:schemeClr val="bg1"/>
          </a:solidFill>
          <a:ln>
            <a:solidFill>
              <a:schemeClr val="bg1"/>
            </a:solidFill>
          </a:ln>
        </p:spPr>
        <p:txBody>
          <a:bodyPr/>
          <a:lstStyle/>
          <a:p>
            <a:r>
              <a:rPr lang="en-US"/>
              <a:t>14-</a:t>
            </a:r>
            <a:fld id="{33239FCD-0C7D-479F-9B8B-413DEFFAF4BF}" type="slidenum">
              <a:rPr lang="en-US"/>
              <a:pPr/>
              <a:t>21</a:t>
            </a:fld>
            <a:endParaRPr lang="en-US"/>
          </a:p>
        </p:txBody>
      </p:sp>
      <p:sp>
        <p:nvSpPr>
          <p:cNvPr id="979970" name="Rectangle 2"/>
          <p:cNvSpPr>
            <a:spLocks noGrp="1" noChangeArrowheads="1"/>
          </p:cNvSpPr>
          <p:nvPr>
            <p:ph type="title"/>
          </p:nvPr>
        </p:nvSpPr>
        <p:spPr/>
        <p:txBody>
          <a:bodyPr>
            <a:normAutofit fontScale="90000"/>
          </a:bodyPr>
          <a:lstStyle/>
          <a:p>
            <a:r>
              <a:rPr lang="en-US" sz="3800" dirty="0">
                <a:latin typeface="Tahoma" pitchFamily="34" charset="0"/>
              </a:rPr>
              <a:t>Process Barriers to Effective Communication</a:t>
            </a:r>
          </a:p>
        </p:txBody>
      </p:sp>
      <p:pic>
        <p:nvPicPr>
          <p:cNvPr id="979977" name="Picture 9"/>
          <p:cNvPicPr>
            <a:picLocks noChangeAspect="1" noChangeArrowheads="1"/>
          </p:cNvPicPr>
          <p:nvPr/>
        </p:nvPicPr>
        <p:blipFill>
          <a:blip r:embed="rId3" cstate="print"/>
          <a:srcRect l="19305" t="21735" r="21599" b="12950"/>
          <a:stretch>
            <a:fillRect/>
          </a:stretch>
        </p:blipFill>
        <p:spPr bwMode="auto">
          <a:xfrm>
            <a:off x="1524000" y="1524000"/>
            <a:ext cx="5842000" cy="5013447"/>
          </a:xfrm>
          <a:prstGeom prst="rect">
            <a:avLst/>
          </a:prstGeom>
          <a:noFill/>
          <a:ln w="9525">
            <a:noFill/>
            <a:miter lim="800000"/>
            <a:headEnd/>
            <a:tailEnd/>
          </a:ln>
        </p:spPr>
      </p:pic>
      <p:sp>
        <p:nvSpPr>
          <p:cNvPr id="5" name="Rectangle 4"/>
          <p:cNvSpPr/>
          <p:nvPr/>
        </p:nvSpPr>
        <p:spPr>
          <a:xfrm rot="20015672">
            <a:off x="6241966" y="638065"/>
            <a:ext cx="2626593" cy="1077218"/>
          </a:xfrm>
          <a:prstGeom prst="rect">
            <a:avLst/>
          </a:prstGeom>
        </p:spPr>
        <p:txBody>
          <a:bodyPr wrap="square">
            <a:spAutoFit/>
          </a:bodyPr>
          <a:lstStyle/>
          <a:p>
            <a:pPr algn="ctr"/>
            <a:r>
              <a:rPr lang="en-US"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Example of Poor Quality</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eaLnBrk="1" hangingPunct="1">
              <a:defRPr/>
            </a:pPr>
            <a:r>
              <a:rPr lang="en-US" sz="4000" b="0" dirty="0" smtClean="0">
                <a:latin typeface="Calibri" pitchFamily="34" charset="0"/>
              </a:rPr>
              <a:t>Interesting OB Dependent Variables</a:t>
            </a:r>
            <a:endParaRPr lang="en-US" sz="4000" b="0" dirty="0">
              <a:latin typeface="Calibri" pitchFamily="34" charset="0"/>
            </a:endParaRPr>
          </a:p>
        </p:txBody>
      </p:sp>
      <p:sp>
        <p:nvSpPr>
          <p:cNvPr id="8" name="Content Placeholder 7"/>
          <p:cNvSpPr>
            <a:spLocks noGrp="1"/>
          </p:cNvSpPr>
          <p:nvPr>
            <p:ph idx="1"/>
          </p:nvPr>
        </p:nvSpPr>
        <p:spPr>
          <a:ln>
            <a:solidFill>
              <a:schemeClr val="tx1"/>
            </a:solidFill>
          </a:ln>
        </p:spPr>
        <p:txBody>
          <a:bodyPr>
            <a:normAutofit fontScale="92500" lnSpcReduction="20000"/>
          </a:bodyPr>
          <a:lstStyle/>
          <a:p>
            <a:pPr eaLnBrk="1" hangingPunct="1">
              <a:defRPr/>
            </a:pPr>
            <a:r>
              <a:rPr lang="en-US" dirty="0" smtClean="0">
                <a:latin typeface="Calibri" pitchFamily="34" charset="0"/>
              </a:rPr>
              <a:t>Productivity</a:t>
            </a:r>
          </a:p>
          <a:p>
            <a:pPr lvl="1" eaLnBrk="1" hangingPunct="1">
              <a:defRPr/>
            </a:pPr>
            <a:r>
              <a:rPr lang="en-US" dirty="0" smtClean="0">
                <a:latin typeface="Calibri" pitchFamily="34" charset="0"/>
              </a:rPr>
              <a:t>Transforming inputs to outputs at lowest cost.  Includes the concepts of </a:t>
            </a:r>
            <a:r>
              <a:rPr lang="en-US" b="1" dirty="0" smtClean="0">
                <a:latin typeface="Calibri" pitchFamily="34" charset="0"/>
              </a:rPr>
              <a:t>effectiveness</a:t>
            </a:r>
            <a:r>
              <a:rPr lang="en-US" dirty="0" smtClean="0">
                <a:latin typeface="Calibri" pitchFamily="34" charset="0"/>
              </a:rPr>
              <a:t> (achievement of goals) and </a:t>
            </a:r>
            <a:r>
              <a:rPr lang="en-US" b="1" dirty="0" smtClean="0">
                <a:latin typeface="Calibri" pitchFamily="34" charset="0"/>
              </a:rPr>
              <a:t>efficiency</a:t>
            </a:r>
            <a:r>
              <a:rPr lang="en-US" dirty="0" smtClean="0">
                <a:latin typeface="Calibri" pitchFamily="34" charset="0"/>
              </a:rPr>
              <a:t> (meeting goals at a low cost).</a:t>
            </a:r>
          </a:p>
          <a:p>
            <a:pPr eaLnBrk="1" hangingPunct="1">
              <a:defRPr/>
            </a:pPr>
            <a:r>
              <a:rPr lang="en-US" dirty="0" smtClean="0">
                <a:latin typeface="Calibri" pitchFamily="34" charset="0"/>
              </a:rPr>
              <a:t>Absenteeism</a:t>
            </a:r>
          </a:p>
          <a:p>
            <a:pPr lvl="1" eaLnBrk="1" hangingPunct="1">
              <a:defRPr/>
            </a:pPr>
            <a:r>
              <a:rPr lang="en-US" dirty="0" smtClean="0">
                <a:latin typeface="Calibri" pitchFamily="34" charset="0"/>
              </a:rPr>
              <a:t>Failure to report to work – a huge cost to employers.</a:t>
            </a:r>
          </a:p>
          <a:p>
            <a:pPr eaLnBrk="1" hangingPunct="1">
              <a:defRPr/>
            </a:pPr>
            <a:r>
              <a:rPr lang="en-US" dirty="0" smtClean="0">
                <a:latin typeface="Calibri" pitchFamily="34" charset="0"/>
              </a:rPr>
              <a:t>Turnover</a:t>
            </a:r>
          </a:p>
          <a:p>
            <a:pPr lvl="1" eaLnBrk="1" hangingPunct="1">
              <a:defRPr/>
            </a:pPr>
            <a:r>
              <a:rPr lang="en-US" dirty="0" smtClean="0">
                <a:latin typeface="Calibri" pitchFamily="34" charset="0"/>
              </a:rPr>
              <a:t>Voluntary and involuntary permanent withdrawal from an organization.</a:t>
            </a:r>
          </a:p>
          <a:p>
            <a:pPr eaLnBrk="1" hangingPunct="1">
              <a:defRPr/>
            </a:pPr>
            <a:r>
              <a:rPr lang="en-US" dirty="0" smtClean="0">
                <a:latin typeface="Calibri" pitchFamily="34" charset="0"/>
              </a:rPr>
              <a:t>Deviant Workplace Behavior</a:t>
            </a:r>
          </a:p>
          <a:p>
            <a:pPr lvl="1" eaLnBrk="1" hangingPunct="1">
              <a:defRPr/>
            </a:pPr>
            <a:r>
              <a:rPr lang="en-US" dirty="0" smtClean="0">
                <a:latin typeface="Calibri" pitchFamily="34" charset="0"/>
              </a:rPr>
              <a:t>Voluntary behavior that violates significant organizational norms and thereby threatens the well-being of the organization and/or any of its members.</a:t>
            </a:r>
          </a:p>
        </p:txBody>
      </p:sp>
      <p:sp>
        <p:nvSpPr>
          <p:cNvPr id="5" name="Footer Placeholder 4"/>
          <p:cNvSpPr>
            <a:spLocks noGrp="1"/>
          </p:cNvSpPr>
          <p:nvPr>
            <p:ph type="ftr" sz="quarter" idx="10"/>
          </p:nvPr>
        </p:nvSpPr>
        <p:spPr>
          <a:xfrm>
            <a:off x="762000" y="6248400"/>
            <a:ext cx="7924800" cy="365125"/>
          </a:xfrm>
        </p:spPr>
        <p:txBody>
          <a:bodyPr/>
          <a:lstStyle/>
          <a:p>
            <a:pPr>
              <a:defRPr/>
            </a:pPr>
            <a:r>
              <a:rPr lang="en-US" dirty="0"/>
              <a:t>© 2009 Prentice-Hall Inc. All rights reserved.</a:t>
            </a:r>
          </a:p>
        </p:txBody>
      </p:sp>
      <p:sp>
        <p:nvSpPr>
          <p:cNvPr id="6" name="Slide Number Placeholder 5"/>
          <p:cNvSpPr>
            <a:spLocks noGrp="1"/>
          </p:cNvSpPr>
          <p:nvPr>
            <p:ph type="sldNum" sz="quarter" idx="11"/>
          </p:nvPr>
        </p:nvSpPr>
        <p:spPr/>
        <p:txBody>
          <a:bodyPr/>
          <a:lstStyle/>
          <a:p>
            <a:pPr>
              <a:defRPr/>
            </a:pPr>
            <a:r>
              <a:rPr lang="en-US" dirty="0"/>
              <a:t>1-</a:t>
            </a:r>
            <a:fld id="{ED1E24F2-6419-4EFF-A800-616391C04AC5}" type="slidenum">
              <a:rPr lang="en-US"/>
              <a:pPr>
                <a:defRPr/>
              </a:pPr>
              <a:t>22</a:t>
            </a:fld>
            <a:endParaRPr lang="en-US" dirty="0"/>
          </a:p>
        </p:txBody>
      </p:sp>
      <p:sp>
        <p:nvSpPr>
          <p:cNvPr id="9" name="Rectangle 8"/>
          <p:cNvSpPr/>
          <p:nvPr/>
        </p:nvSpPr>
        <p:spPr>
          <a:xfrm rot="20403327">
            <a:off x="5069886" y="5340362"/>
            <a:ext cx="2929007" cy="1200329"/>
          </a:xfrm>
          <a:prstGeom prst="rect">
            <a:avLst/>
          </a:prstGeom>
        </p:spPr>
        <p:txBody>
          <a:bodyPr wrap="none">
            <a:spAutoFit/>
          </a:bodyPr>
          <a:lstStyle/>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Example of</a:t>
            </a:r>
          </a:p>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Poor Quality</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33400" y="533400"/>
            <a:ext cx="8229600" cy="990600"/>
          </a:xfrm>
        </p:spPr>
        <p:txBody>
          <a:bodyPr>
            <a:noAutofit/>
          </a:bodyPr>
          <a:lstStyle/>
          <a:p>
            <a:pPr eaLnBrk="1" hangingPunct="1">
              <a:defRPr/>
            </a:pPr>
            <a:r>
              <a:rPr lang="en-US" dirty="0" smtClean="0"/>
              <a:t>Typical OB Dependent Variables</a:t>
            </a:r>
            <a:endParaRPr lang="en-US" dirty="0"/>
          </a:p>
        </p:txBody>
      </p:sp>
      <p:sp>
        <p:nvSpPr>
          <p:cNvPr id="8" name="Content Placeholder 7"/>
          <p:cNvSpPr>
            <a:spLocks noGrp="1"/>
          </p:cNvSpPr>
          <p:nvPr>
            <p:ph idx="1"/>
          </p:nvPr>
        </p:nvSpPr>
        <p:spPr/>
        <p:txBody>
          <a:bodyPr>
            <a:normAutofit/>
          </a:bodyPr>
          <a:lstStyle/>
          <a:p>
            <a:pPr eaLnBrk="1" hangingPunct="1">
              <a:spcBef>
                <a:spcPts val="600"/>
              </a:spcBef>
              <a:spcAft>
                <a:spcPts val="600"/>
              </a:spcAft>
              <a:defRPr/>
            </a:pPr>
            <a:r>
              <a:rPr lang="en-US" sz="2800" b="1" dirty="0" smtClean="0"/>
              <a:t>Productivity</a:t>
            </a:r>
          </a:p>
          <a:p>
            <a:pPr lvl="1" eaLnBrk="1" hangingPunct="1">
              <a:spcBef>
                <a:spcPts val="600"/>
              </a:spcBef>
              <a:spcAft>
                <a:spcPts val="600"/>
              </a:spcAft>
              <a:defRPr/>
            </a:pPr>
            <a:r>
              <a:rPr lang="en-US" sz="2200" b="1" i="1" dirty="0" smtClean="0"/>
              <a:t>Effectiveness</a:t>
            </a:r>
            <a:r>
              <a:rPr lang="en-US" sz="2200" dirty="0" smtClean="0"/>
              <a:t>—achievement of goals</a:t>
            </a:r>
          </a:p>
          <a:p>
            <a:pPr lvl="1" eaLnBrk="1" hangingPunct="1">
              <a:spcBef>
                <a:spcPts val="600"/>
              </a:spcBef>
              <a:spcAft>
                <a:spcPts val="600"/>
              </a:spcAft>
              <a:defRPr/>
            </a:pPr>
            <a:r>
              <a:rPr lang="en-US" sz="2200" b="1" i="1" dirty="0" smtClean="0"/>
              <a:t>Efficiency</a:t>
            </a:r>
            <a:r>
              <a:rPr lang="en-US" sz="2200" dirty="0" smtClean="0"/>
              <a:t> –meeting goals at a low cost</a:t>
            </a:r>
          </a:p>
          <a:p>
            <a:pPr eaLnBrk="1" hangingPunct="1">
              <a:spcBef>
                <a:spcPts val="600"/>
              </a:spcBef>
              <a:spcAft>
                <a:spcPts val="600"/>
              </a:spcAft>
              <a:defRPr/>
            </a:pPr>
            <a:r>
              <a:rPr lang="en-US" sz="2800" b="1" dirty="0" smtClean="0"/>
              <a:t>Absenteeism</a:t>
            </a:r>
          </a:p>
          <a:p>
            <a:pPr eaLnBrk="1" hangingPunct="1">
              <a:spcBef>
                <a:spcPts val="600"/>
              </a:spcBef>
              <a:spcAft>
                <a:spcPts val="600"/>
              </a:spcAft>
              <a:defRPr/>
            </a:pPr>
            <a:r>
              <a:rPr lang="en-US" sz="2800" b="1" dirty="0" smtClean="0"/>
              <a:t>Turnover</a:t>
            </a:r>
          </a:p>
          <a:p>
            <a:pPr eaLnBrk="1" hangingPunct="1">
              <a:spcBef>
                <a:spcPts val="600"/>
              </a:spcBef>
              <a:spcAft>
                <a:spcPts val="600"/>
              </a:spcAft>
              <a:defRPr/>
            </a:pPr>
            <a:r>
              <a:rPr lang="en-US" sz="2800" b="1" dirty="0" smtClean="0"/>
              <a:t>Deviant Behavior</a:t>
            </a:r>
          </a:p>
          <a:p>
            <a:pPr lvl="1">
              <a:spcBef>
                <a:spcPts val="600"/>
              </a:spcBef>
              <a:spcAft>
                <a:spcPts val="600"/>
              </a:spcAft>
              <a:defRPr/>
            </a:pPr>
            <a:r>
              <a:rPr lang="en-US" sz="2200" dirty="0" smtClean="0"/>
              <a:t>Theft, sabotage, aggression</a:t>
            </a:r>
          </a:p>
        </p:txBody>
      </p:sp>
      <p:sp>
        <p:nvSpPr>
          <p:cNvPr id="4" name="Rectangle 3"/>
          <p:cNvSpPr/>
          <p:nvPr/>
        </p:nvSpPr>
        <p:spPr>
          <a:xfrm rot="19923509">
            <a:off x="5257800" y="3562291"/>
            <a:ext cx="3188921"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Poor Quality Slide </a:t>
            </a:r>
            <a:r>
              <a:rPr lang="en-US"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Revised</a:t>
            </a:r>
            <a:endParaRPr lang="en-US"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53400" cy="990600"/>
          </a:xfrm>
        </p:spPr>
        <p:txBody>
          <a:bodyPr>
            <a:normAutofit/>
          </a:bodyPr>
          <a:lstStyle/>
          <a:p>
            <a:r>
              <a:rPr lang="en-US" sz="3100" dirty="0" smtClean="0"/>
              <a:t>Charismatic Leader Behaviors</a:t>
            </a:r>
            <a:endParaRPr lang="en-US" sz="3100" dirty="0"/>
          </a:p>
        </p:txBody>
      </p:sp>
      <p:sp>
        <p:nvSpPr>
          <p:cNvPr id="3" name="Content Placeholder 2"/>
          <p:cNvSpPr>
            <a:spLocks noGrp="1"/>
          </p:cNvSpPr>
          <p:nvPr>
            <p:ph sz="quarter" idx="1"/>
          </p:nvPr>
        </p:nvSpPr>
        <p:spPr>
          <a:xfrm>
            <a:off x="304800" y="1752600"/>
            <a:ext cx="8686800" cy="4572000"/>
          </a:xfrm>
        </p:spPr>
        <p:txBody>
          <a:bodyPr>
            <a:normAutofit/>
          </a:bodyPr>
          <a:lstStyle/>
          <a:p>
            <a:pPr>
              <a:spcAft>
                <a:spcPts val="1200"/>
              </a:spcAft>
            </a:pPr>
            <a:r>
              <a:rPr lang="en-US" sz="2100" dirty="0" smtClean="0"/>
              <a:t>Articulates overarching goal-vision</a:t>
            </a:r>
          </a:p>
          <a:p>
            <a:pPr>
              <a:spcAft>
                <a:spcPts val="1200"/>
              </a:spcAft>
            </a:pPr>
            <a:r>
              <a:rPr lang="en-US" sz="2100" dirty="0" smtClean="0"/>
              <a:t>Communicates high performance expectations</a:t>
            </a:r>
          </a:p>
          <a:p>
            <a:pPr>
              <a:spcAft>
                <a:spcPts val="1200"/>
              </a:spcAft>
            </a:pPr>
            <a:r>
              <a:rPr lang="en-US" sz="2100" dirty="0" smtClean="0"/>
              <a:t>Exhibits confidence and enthusiasm in the ability of followers to meet expectations</a:t>
            </a:r>
          </a:p>
          <a:p>
            <a:pPr>
              <a:spcAft>
                <a:spcPts val="1200"/>
              </a:spcAft>
            </a:pPr>
            <a:r>
              <a:rPr lang="en-US" sz="2100" u="sng" dirty="0" smtClean="0"/>
              <a:t>Empathizes</a:t>
            </a:r>
            <a:r>
              <a:rPr lang="en-US" sz="2100" dirty="0" smtClean="0"/>
              <a:t> with the needs of their followers</a:t>
            </a:r>
          </a:p>
          <a:p>
            <a:pPr>
              <a:spcAft>
                <a:spcPts val="1200"/>
              </a:spcAft>
            </a:pPr>
            <a:r>
              <a:rPr lang="en-US" sz="2100" dirty="0" smtClean="0">
                <a:solidFill>
                  <a:srgbClr val="006699"/>
                </a:solidFill>
              </a:rPr>
              <a:t>Uses whole body when speaking-paces, sits on desk edge, leans forward, eye contact, relaxed posture &amp; animated face</a:t>
            </a:r>
          </a:p>
          <a:p>
            <a:pPr>
              <a:spcAft>
                <a:spcPts val="1200"/>
              </a:spcAft>
            </a:pPr>
            <a:r>
              <a:rPr lang="en-US" sz="2100" dirty="0" smtClean="0">
                <a:solidFill>
                  <a:srgbClr val="006699"/>
                </a:solidFill>
              </a:rPr>
              <a:t>Captivating and engaging voice tone</a:t>
            </a:r>
          </a:p>
          <a:p>
            <a:pPr>
              <a:spcAft>
                <a:spcPct val="10000"/>
              </a:spcAft>
              <a:buNone/>
            </a:pPr>
            <a:endParaRPr lang="en-US" sz="2000" dirty="0" smtClean="0"/>
          </a:p>
          <a:p>
            <a:pPr>
              <a:spcAft>
                <a:spcPts val="600"/>
              </a:spcAft>
            </a:pPr>
            <a:endParaRPr lang="en-US" sz="2200" dirty="0" smtClean="0"/>
          </a:p>
        </p:txBody>
      </p:sp>
      <p:pic>
        <p:nvPicPr>
          <p:cNvPr id="2052" name="Picture 4" descr="http://images.dailytech.com/nimage/3791_steve_jobs.jpg"/>
          <p:cNvPicPr>
            <a:picLocks noChangeAspect="1" noChangeArrowheads="1"/>
          </p:cNvPicPr>
          <p:nvPr/>
        </p:nvPicPr>
        <p:blipFill>
          <a:blip r:embed="rId3" cstate="print"/>
          <a:srcRect/>
          <a:stretch>
            <a:fillRect/>
          </a:stretch>
        </p:blipFill>
        <p:spPr bwMode="auto">
          <a:xfrm>
            <a:off x="7391400" y="152400"/>
            <a:ext cx="1524000" cy="2540000"/>
          </a:xfrm>
          <a:prstGeom prst="rect">
            <a:avLst/>
          </a:prstGeom>
          <a:no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 calcmode="lin" valueType="num">
                                      <p:cBhvr additive="base">
                                        <p:cTn id="4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 end="1"/>
                                            </p:txEl>
                                          </p:spTgt>
                                        </p:tgtEl>
                                        <p:attrNameLst>
                                          <p:attrName>style.visibility</p:attrName>
                                        </p:attrNameLst>
                                      </p:cBhvr>
                                      <p:to>
                                        <p:strVal val="visible"/>
                                      </p:to>
                                    </p:set>
                                    <p:anim calcmode="lin" valueType="num">
                                      <p:cBhvr additive="base">
                                        <p:cTn id="4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 calcmode="lin" valueType="num">
                                      <p:cBhvr additive="base">
                                        <p:cTn id="5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 calcmode="lin" valueType="num">
                                      <p:cBhvr additive="base">
                                        <p:cTn id="6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 calcmode="lin" valueType="num">
                                      <p:cBhvr additive="base">
                                        <p:cTn id="6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5" end="5"/>
                                            </p:txEl>
                                          </p:spTgt>
                                        </p:tgtEl>
                                        <p:attrNameLst>
                                          <p:attrName>style.visibility</p:attrName>
                                        </p:attrNameLst>
                                      </p:cBhvr>
                                      <p:to>
                                        <p:strVal val="visible"/>
                                      </p:to>
                                    </p:set>
                                    <p:anim calcmode="lin" valueType="num">
                                      <p:cBhvr additive="base">
                                        <p:cTn id="7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6" name="Rectangle 2"/>
          <p:cNvSpPr>
            <a:spLocks noGrp="1" noChangeArrowheads="1"/>
          </p:cNvSpPr>
          <p:nvPr>
            <p:ph type="title" sz="quarter"/>
          </p:nvPr>
        </p:nvSpPr>
        <p:spPr>
          <a:xfrm>
            <a:off x="381000" y="0"/>
            <a:ext cx="7924800" cy="990600"/>
          </a:xfrm>
        </p:spPr>
        <p:txBody>
          <a:bodyPr/>
          <a:lstStyle/>
          <a:p>
            <a:r>
              <a:rPr lang="en-GB" dirty="0" smtClean="0"/>
              <a:t>Myers-Briggs</a:t>
            </a:r>
            <a:endParaRPr lang="en-US" dirty="0" smtClean="0"/>
          </a:p>
        </p:txBody>
      </p:sp>
      <p:graphicFrame>
        <p:nvGraphicFramePr>
          <p:cNvPr id="483331" name="Object 2"/>
          <p:cNvGraphicFramePr>
            <a:graphicFrameLocks noChangeAspect="1"/>
          </p:cNvGraphicFramePr>
          <p:nvPr>
            <p:ph sz="quarter" idx="1"/>
          </p:nvPr>
        </p:nvGraphicFramePr>
        <p:xfrm>
          <a:off x="5613400" y="942975"/>
          <a:ext cx="2559050" cy="2414588"/>
        </p:xfrm>
        <a:graphic>
          <a:graphicData uri="http://schemas.openxmlformats.org/presentationml/2006/ole">
            <p:oleObj spid="_x0000_s1026" name="Photo Editor Photo" r:id="rId4" imgW="6001588" imgH="6001588" progId="">
              <p:embed/>
            </p:oleObj>
          </a:graphicData>
        </a:graphic>
      </p:graphicFrame>
      <p:sp>
        <p:nvSpPr>
          <p:cNvPr id="483332" name="Rectangle 4"/>
          <p:cNvSpPr>
            <a:spLocks noChangeArrowheads="1"/>
          </p:cNvSpPr>
          <p:nvPr/>
        </p:nvSpPr>
        <p:spPr bwMode="auto">
          <a:xfrm>
            <a:off x="2627313" y="3500438"/>
            <a:ext cx="762000" cy="838200"/>
          </a:xfrm>
          <a:prstGeom prst="rect">
            <a:avLst/>
          </a:prstGeom>
          <a:solidFill>
            <a:srgbClr val="F17C0E"/>
          </a:solidFill>
          <a:ln w="9525">
            <a:noFill/>
            <a:miter lim="800000"/>
            <a:headEnd/>
            <a:tailEnd/>
          </a:ln>
        </p:spPr>
        <p:txBody>
          <a:bodyPr lIns="92075" tIns="46038" rIns="92075" bIns="46038" anchor="ctr"/>
          <a:lstStyle/>
          <a:p>
            <a:pPr eaLnBrk="0" hangingPunct="0"/>
            <a:r>
              <a:rPr lang="en-GB" sz="5000" b="1" dirty="0">
                <a:ea typeface="ＭＳ Ｐゴシック"/>
                <a:cs typeface="ＭＳ Ｐゴシック"/>
              </a:rPr>
              <a:t>T</a:t>
            </a:r>
          </a:p>
        </p:txBody>
      </p:sp>
      <p:sp>
        <p:nvSpPr>
          <p:cNvPr id="483333" name="Rectangle 5"/>
          <p:cNvSpPr>
            <a:spLocks noChangeArrowheads="1"/>
          </p:cNvSpPr>
          <p:nvPr/>
        </p:nvSpPr>
        <p:spPr bwMode="auto">
          <a:xfrm>
            <a:off x="6659563" y="3500438"/>
            <a:ext cx="720725" cy="838200"/>
          </a:xfrm>
          <a:prstGeom prst="rect">
            <a:avLst/>
          </a:prstGeom>
          <a:solidFill>
            <a:srgbClr val="F17C0E"/>
          </a:solidFill>
          <a:ln w="9525">
            <a:noFill/>
            <a:miter lim="800000"/>
            <a:headEnd/>
            <a:tailEnd/>
          </a:ln>
        </p:spPr>
        <p:txBody>
          <a:bodyPr lIns="92075" tIns="46038" rIns="92075" bIns="46038" anchor="ctr"/>
          <a:lstStyle/>
          <a:p>
            <a:pPr eaLnBrk="0" hangingPunct="0"/>
            <a:r>
              <a:rPr lang="en-GB" sz="5000" b="1" dirty="0">
                <a:ea typeface="ＭＳ Ｐゴシック"/>
                <a:cs typeface="ＭＳ Ｐゴシック"/>
              </a:rPr>
              <a:t>F</a:t>
            </a:r>
          </a:p>
        </p:txBody>
      </p:sp>
      <p:sp>
        <p:nvSpPr>
          <p:cNvPr id="483334" name="Text Box 6"/>
          <p:cNvSpPr txBox="1">
            <a:spLocks noChangeArrowheads="1"/>
          </p:cNvSpPr>
          <p:nvPr/>
        </p:nvSpPr>
        <p:spPr bwMode="auto">
          <a:xfrm>
            <a:off x="1692275" y="4508500"/>
            <a:ext cx="2757488" cy="1552575"/>
          </a:xfrm>
          <a:prstGeom prst="rect">
            <a:avLst/>
          </a:prstGeom>
          <a:noFill/>
          <a:ln w="9525">
            <a:noFill/>
            <a:miter lim="800000"/>
            <a:headEnd/>
            <a:tailEnd/>
          </a:ln>
        </p:spPr>
        <p:txBody>
          <a:bodyPr>
            <a:spAutoFit/>
          </a:bodyPr>
          <a:lstStyle/>
          <a:p>
            <a:pPr eaLnBrk="0" hangingPunct="0"/>
            <a:r>
              <a:rPr lang="en-GB" sz="2400" dirty="0">
                <a:ea typeface="ＭＳ Ｐゴシック"/>
                <a:cs typeface="ＭＳ Ｐゴシック"/>
              </a:rPr>
              <a:t>Makes decisions by stepping out of the problem to be objective</a:t>
            </a:r>
            <a:endParaRPr lang="en-US" sz="2400" dirty="0">
              <a:ea typeface="ＭＳ Ｐゴシック"/>
              <a:cs typeface="ＭＳ Ｐゴシック"/>
            </a:endParaRPr>
          </a:p>
        </p:txBody>
      </p:sp>
      <p:sp>
        <p:nvSpPr>
          <p:cNvPr id="483335" name="Text Box 7"/>
          <p:cNvSpPr txBox="1">
            <a:spLocks noChangeArrowheads="1"/>
          </p:cNvSpPr>
          <p:nvPr/>
        </p:nvSpPr>
        <p:spPr bwMode="auto">
          <a:xfrm>
            <a:off x="5795963" y="4508500"/>
            <a:ext cx="2684462" cy="1552575"/>
          </a:xfrm>
          <a:prstGeom prst="rect">
            <a:avLst/>
          </a:prstGeom>
          <a:noFill/>
          <a:ln w="9525">
            <a:noFill/>
            <a:miter lim="800000"/>
            <a:headEnd/>
            <a:tailEnd/>
          </a:ln>
        </p:spPr>
        <p:txBody>
          <a:bodyPr>
            <a:spAutoFit/>
          </a:bodyPr>
          <a:lstStyle/>
          <a:p>
            <a:pPr eaLnBrk="0" hangingPunct="0"/>
            <a:r>
              <a:rPr lang="en-GB" sz="2400" dirty="0">
                <a:ea typeface="ＭＳ Ｐゴシック"/>
                <a:cs typeface="ＭＳ Ｐゴシック"/>
              </a:rPr>
              <a:t>Makes decisions by stepping into the problem to be compassionate</a:t>
            </a:r>
            <a:endParaRPr lang="en-US" sz="2400" dirty="0">
              <a:ea typeface="ＭＳ Ｐゴシック"/>
              <a:cs typeface="ＭＳ Ｐゴシック"/>
            </a:endParaRPr>
          </a:p>
        </p:txBody>
      </p:sp>
      <p:graphicFrame>
        <p:nvGraphicFramePr>
          <p:cNvPr id="483336" name="Object 3"/>
          <p:cNvGraphicFramePr>
            <a:graphicFrameLocks noChangeAspect="1"/>
          </p:cNvGraphicFramePr>
          <p:nvPr>
            <p:ph sz="quarter" idx="4"/>
          </p:nvPr>
        </p:nvGraphicFramePr>
        <p:xfrm>
          <a:off x="1835150" y="942975"/>
          <a:ext cx="2376488" cy="2376488"/>
        </p:xfrm>
        <a:graphic>
          <a:graphicData uri="http://schemas.openxmlformats.org/presentationml/2006/ole">
            <p:oleObj spid="_x0000_s1027" name="Photo Editor Photo" r:id="rId5" imgW="6001588" imgH="6001588" progId="">
              <p:embed/>
            </p:oleObj>
          </a:graphicData>
        </a:graphic>
      </p:graphicFrame>
      <p:graphicFrame>
        <p:nvGraphicFramePr>
          <p:cNvPr id="483337" name="Object 4"/>
          <p:cNvGraphicFramePr>
            <a:graphicFrameLocks noChangeAspect="1"/>
          </p:cNvGraphicFramePr>
          <p:nvPr>
            <p:ph sz="quarter" idx="3"/>
          </p:nvPr>
        </p:nvGraphicFramePr>
        <p:xfrm>
          <a:off x="3094038" y="1649413"/>
          <a:ext cx="469900" cy="1030287"/>
        </p:xfrm>
        <a:graphic>
          <a:graphicData uri="http://schemas.openxmlformats.org/presentationml/2006/ole">
            <p:oleObj spid="_x0000_s1028" name="Photo Editor Photo" r:id="rId6" imgW="1123810" imgH="2695951" progId="">
              <p:embed/>
            </p:oleObj>
          </a:graphicData>
        </a:graphic>
      </p:graphicFrame>
      <p:graphicFrame>
        <p:nvGraphicFramePr>
          <p:cNvPr id="483338" name="Object 5"/>
          <p:cNvGraphicFramePr>
            <a:graphicFrameLocks noChangeAspect="1"/>
          </p:cNvGraphicFramePr>
          <p:nvPr>
            <p:ph sz="quarter" idx="2"/>
          </p:nvPr>
        </p:nvGraphicFramePr>
        <p:xfrm>
          <a:off x="5076825" y="1727200"/>
          <a:ext cx="468313" cy="1030288"/>
        </p:xfrm>
        <a:graphic>
          <a:graphicData uri="http://schemas.openxmlformats.org/presentationml/2006/ole">
            <p:oleObj spid="_x0000_s1029" name="Photo Editor Photo" r:id="rId7" imgW="1123810" imgH="2695951" progId="">
              <p:embed/>
            </p:oleObj>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83336"/>
                                        </p:tgtEl>
                                        <p:attrNameLst>
                                          <p:attrName>style.visibility</p:attrName>
                                        </p:attrNameLst>
                                      </p:cBhvr>
                                      <p:to>
                                        <p:strVal val="visible"/>
                                      </p:to>
                                    </p:set>
                                    <p:animEffect transition="in" filter="wipe(up)">
                                      <p:cBhvr>
                                        <p:cTn id="7" dur="500"/>
                                        <p:tgtEl>
                                          <p:spTgt spid="483336"/>
                                        </p:tgtEl>
                                      </p:cBhvr>
                                    </p:animEffect>
                                  </p:childTnLst>
                                </p:cTn>
                              </p:par>
                              <p:par>
                                <p:cTn id="8" presetID="22" presetClass="entr" presetSubtype="1" fill="hold" nodeType="withEffect">
                                  <p:stCondLst>
                                    <p:cond delay="0"/>
                                  </p:stCondLst>
                                  <p:childTnLst>
                                    <p:set>
                                      <p:cBhvr>
                                        <p:cTn id="9" dur="1" fill="hold">
                                          <p:stCondLst>
                                            <p:cond delay="0"/>
                                          </p:stCondLst>
                                        </p:cTn>
                                        <p:tgtEl>
                                          <p:spTgt spid="483337"/>
                                        </p:tgtEl>
                                        <p:attrNameLst>
                                          <p:attrName>style.visibility</p:attrName>
                                        </p:attrNameLst>
                                      </p:cBhvr>
                                      <p:to>
                                        <p:strVal val="visible"/>
                                      </p:to>
                                    </p:set>
                                    <p:animEffect transition="in" filter="wipe(up)">
                                      <p:cBhvr>
                                        <p:cTn id="10" dur="1000"/>
                                        <p:tgtEl>
                                          <p:spTgt spid="483337"/>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483332"/>
                                        </p:tgtEl>
                                        <p:attrNameLst>
                                          <p:attrName>style.visibility</p:attrName>
                                        </p:attrNameLst>
                                      </p:cBhvr>
                                      <p:to>
                                        <p:strVal val="visible"/>
                                      </p:to>
                                    </p:set>
                                    <p:animEffect transition="in" filter="wipe(up)">
                                      <p:cBhvr>
                                        <p:cTn id="14" dur="1000"/>
                                        <p:tgtEl>
                                          <p:spTgt spid="483332"/>
                                        </p:tgtEl>
                                      </p:cBhvr>
                                    </p:animEffect>
                                  </p:childTnLst>
                                </p:cTn>
                              </p:par>
                            </p:childTnLst>
                          </p:cTn>
                        </p:par>
                        <p:par>
                          <p:cTn id="15" fill="hold">
                            <p:stCondLst>
                              <p:cond delay="2000"/>
                            </p:stCondLst>
                            <p:childTnLst>
                              <p:par>
                                <p:cTn id="16" presetID="22" presetClass="entr" presetSubtype="1" fill="hold" grpId="0" nodeType="afterEffect">
                                  <p:stCondLst>
                                    <p:cond delay="0"/>
                                  </p:stCondLst>
                                  <p:childTnLst>
                                    <p:set>
                                      <p:cBhvr>
                                        <p:cTn id="17" dur="1" fill="hold">
                                          <p:stCondLst>
                                            <p:cond delay="0"/>
                                          </p:stCondLst>
                                        </p:cTn>
                                        <p:tgtEl>
                                          <p:spTgt spid="483334"/>
                                        </p:tgtEl>
                                        <p:attrNameLst>
                                          <p:attrName>style.visibility</p:attrName>
                                        </p:attrNameLst>
                                      </p:cBhvr>
                                      <p:to>
                                        <p:strVal val="visible"/>
                                      </p:to>
                                    </p:set>
                                    <p:animEffect transition="in" filter="wipe(up)">
                                      <p:cBhvr>
                                        <p:cTn id="18" dur="1000"/>
                                        <p:tgtEl>
                                          <p:spTgt spid="483334"/>
                                        </p:tgtEl>
                                      </p:cBhvr>
                                    </p:animEffect>
                                  </p:childTnLst>
                                </p:cTn>
                              </p:par>
                            </p:childTnLst>
                          </p:cTn>
                        </p:par>
                      </p:childTnLst>
                    </p:cTn>
                  </p:par>
                  <p:par>
                    <p:cTn id="19" fill="hold">
                      <p:stCondLst>
                        <p:cond delay="indefinite"/>
                      </p:stCondLst>
                      <p:childTnLst>
                        <p:par>
                          <p:cTn id="20" fill="hold">
                            <p:stCondLst>
                              <p:cond delay="0"/>
                            </p:stCondLst>
                            <p:childTnLst>
                              <p:par>
                                <p:cTn id="21" presetID="35" presetClass="path" presetSubtype="0" accel="50000" decel="50000" fill="hold" nodeType="clickEffect">
                                  <p:stCondLst>
                                    <p:cond delay="0"/>
                                  </p:stCondLst>
                                  <p:childTnLst>
                                    <p:animMotion origin="layout" path="M -3.33333E-6 -1.01946E-7 L -0.12604 -1.01946E-7 " pathEditMode="relative" rAng="0" ptsTypes="AA">
                                      <p:cBhvr>
                                        <p:cTn id="22" dur="2000" fill="hold"/>
                                        <p:tgtEl>
                                          <p:spTgt spid="483337"/>
                                        </p:tgtEl>
                                        <p:attrNameLst>
                                          <p:attrName>ppt_x</p:attrName>
                                          <p:attrName>ppt_y</p:attrName>
                                        </p:attrNameLst>
                                      </p:cBhvr>
                                      <p:rCtr x="-63" y="0"/>
                                    </p:animMotion>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83335"/>
                                        </p:tgtEl>
                                        <p:attrNameLst>
                                          <p:attrName>style.visibility</p:attrName>
                                        </p:attrNameLst>
                                      </p:cBhvr>
                                      <p:to>
                                        <p:strVal val="visible"/>
                                      </p:to>
                                    </p:set>
                                    <p:animEffect transition="in" filter="wipe(down)">
                                      <p:cBhvr>
                                        <p:cTn id="27" dur="1000"/>
                                        <p:tgtEl>
                                          <p:spTgt spid="483335"/>
                                        </p:tgtEl>
                                      </p:cBhvr>
                                    </p:animEffect>
                                  </p:childTnLst>
                                </p:cTn>
                              </p:par>
                            </p:childTnLst>
                          </p:cTn>
                        </p:par>
                        <p:par>
                          <p:cTn id="28" fill="hold">
                            <p:stCondLst>
                              <p:cond delay="1000"/>
                            </p:stCondLst>
                            <p:childTnLst>
                              <p:par>
                                <p:cTn id="29" presetID="22" presetClass="entr" presetSubtype="4" fill="hold" grpId="0" nodeType="afterEffect">
                                  <p:stCondLst>
                                    <p:cond delay="0"/>
                                  </p:stCondLst>
                                  <p:childTnLst>
                                    <p:set>
                                      <p:cBhvr>
                                        <p:cTn id="30" dur="1" fill="hold">
                                          <p:stCondLst>
                                            <p:cond delay="0"/>
                                          </p:stCondLst>
                                        </p:cTn>
                                        <p:tgtEl>
                                          <p:spTgt spid="483333"/>
                                        </p:tgtEl>
                                        <p:attrNameLst>
                                          <p:attrName>style.visibility</p:attrName>
                                        </p:attrNameLst>
                                      </p:cBhvr>
                                      <p:to>
                                        <p:strVal val="visible"/>
                                      </p:to>
                                    </p:set>
                                    <p:animEffect transition="in" filter="wipe(down)">
                                      <p:cBhvr>
                                        <p:cTn id="31" dur="1000"/>
                                        <p:tgtEl>
                                          <p:spTgt spid="483333"/>
                                        </p:tgtEl>
                                      </p:cBhvr>
                                    </p:animEffect>
                                  </p:childTnLst>
                                </p:cTn>
                              </p:par>
                            </p:childTnLst>
                          </p:cTn>
                        </p:par>
                        <p:par>
                          <p:cTn id="32" fill="hold">
                            <p:stCondLst>
                              <p:cond delay="2000"/>
                            </p:stCondLst>
                            <p:childTnLst>
                              <p:par>
                                <p:cTn id="33" presetID="22" presetClass="entr" presetSubtype="4" fill="hold" nodeType="afterEffect">
                                  <p:stCondLst>
                                    <p:cond delay="0"/>
                                  </p:stCondLst>
                                  <p:childTnLst>
                                    <p:set>
                                      <p:cBhvr>
                                        <p:cTn id="34" dur="1" fill="hold">
                                          <p:stCondLst>
                                            <p:cond delay="0"/>
                                          </p:stCondLst>
                                        </p:cTn>
                                        <p:tgtEl>
                                          <p:spTgt spid="483331"/>
                                        </p:tgtEl>
                                        <p:attrNameLst>
                                          <p:attrName>style.visibility</p:attrName>
                                        </p:attrNameLst>
                                      </p:cBhvr>
                                      <p:to>
                                        <p:strVal val="visible"/>
                                      </p:to>
                                    </p:set>
                                    <p:animEffect transition="in" filter="wipe(down)">
                                      <p:cBhvr>
                                        <p:cTn id="35" dur="1000"/>
                                        <p:tgtEl>
                                          <p:spTgt spid="483331"/>
                                        </p:tgtEl>
                                      </p:cBhvr>
                                    </p:animEffect>
                                  </p:childTnLst>
                                </p:cTn>
                              </p:par>
                              <p:par>
                                <p:cTn id="36" presetID="22" presetClass="entr" presetSubtype="4" fill="hold" nodeType="withEffect">
                                  <p:stCondLst>
                                    <p:cond delay="0"/>
                                  </p:stCondLst>
                                  <p:childTnLst>
                                    <p:set>
                                      <p:cBhvr>
                                        <p:cTn id="37" dur="1" fill="hold">
                                          <p:stCondLst>
                                            <p:cond delay="0"/>
                                          </p:stCondLst>
                                        </p:cTn>
                                        <p:tgtEl>
                                          <p:spTgt spid="483338"/>
                                        </p:tgtEl>
                                        <p:attrNameLst>
                                          <p:attrName>style.visibility</p:attrName>
                                        </p:attrNameLst>
                                      </p:cBhvr>
                                      <p:to>
                                        <p:strVal val="visible"/>
                                      </p:to>
                                    </p:set>
                                    <p:animEffect transition="in" filter="wipe(down)">
                                      <p:cBhvr>
                                        <p:cTn id="38" dur="1000"/>
                                        <p:tgtEl>
                                          <p:spTgt spid="483338"/>
                                        </p:tgtEl>
                                      </p:cBhvr>
                                    </p:animEffect>
                                  </p:childTnLst>
                                </p:cTn>
                              </p:par>
                            </p:childTnLst>
                          </p:cTn>
                        </p:par>
                      </p:childTnLst>
                    </p:cTn>
                  </p:par>
                  <p:par>
                    <p:cTn id="39" fill="hold">
                      <p:stCondLst>
                        <p:cond delay="indefinite"/>
                      </p:stCondLst>
                      <p:childTnLst>
                        <p:par>
                          <p:cTn id="40" fill="hold">
                            <p:stCondLst>
                              <p:cond delay="0"/>
                            </p:stCondLst>
                            <p:childTnLst>
                              <p:par>
                                <p:cTn id="41" presetID="63" presetClass="path" presetSubtype="0" accel="50000" decel="50000" fill="hold" nodeType="clickEffect">
                                  <p:stCondLst>
                                    <p:cond delay="0"/>
                                  </p:stCondLst>
                                  <p:childTnLst>
                                    <p:animMotion origin="layout" path="M -3.61111E-6 2.58573E-6 L 0.17223 -0.0051 " pathEditMode="relative" rAng="0" ptsTypes="AA">
                                      <p:cBhvr>
                                        <p:cTn id="42" dur="2000" fill="hold"/>
                                        <p:tgtEl>
                                          <p:spTgt spid="483338"/>
                                        </p:tgtEl>
                                        <p:attrNameLst>
                                          <p:attrName>ppt_x</p:attrName>
                                          <p:attrName>ppt_y</p:attrName>
                                        </p:attrNameLst>
                                      </p:cBhvr>
                                      <p:rCtr x="86" y="-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2" grpId="0" animBg="1"/>
      <p:bldP spid="483333" grpId="0" animBg="1"/>
      <p:bldP spid="483334" grpId="0"/>
      <p:bldP spid="48333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457200" y="304800"/>
            <a:ext cx="8001000" cy="1143000"/>
          </a:xfrm>
          <a:ln/>
        </p:spPr>
        <p:txBody>
          <a:bodyPr>
            <a:normAutofit/>
          </a:bodyPr>
          <a:lstStyle/>
          <a:p>
            <a:r>
              <a:rPr lang="en-US" dirty="0" smtClean="0">
                <a:solidFill>
                  <a:srgbClr val="0D0D0D"/>
                </a:solidFill>
              </a:rPr>
              <a:t>Computers in the Classroom</a:t>
            </a:r>
            <a:endParaRPr lang="en-US" dirty="0">
              <a:solidFill>
                <a:srgbClr val="0D0D0D"/>
              </a:solidFill>
            </a:endParaRPr>
          </a:p>
        </p:txBody>
      </p:sp>
      <p:pic>
        <p:nvPicPr>
          <p:cNvPr id="4" name="Picture 2" descr="http://muse.tau.ac.il/maslool/boidem/monitor.jpg"/>
          <p:cNvPicPr>
            <a:picLocks noChangeAspect="1" noChangeArrowheads="1"/>
          </p:cNvPicPr>
          <p:nvPr/>
        </p:nvPicPr>
        <p:blipFill>
          <a:blip r:embed="rId3" cstate="print"/>
          <a:srcRect/>
          <a:stretch>
            <a:fillRect/>
          </a:stretch>
        </p:blipFill>
        <p:spPr bwMode="auto">
          <a:xfrm>
            <a:off x="2667000" y="2231644"/>
            <a:ext cx="5791200" cy="3725672"/>
          </a:xfrm>
          <a:prstGeom prst="rect">
            <a:avLst/>
          </a:prstGeom>
          <a:noFill/>
        </p:spPr>
      </p:pic>
      <p:sp>
        <p:nvSpPr>
          <p:cNvPr id="124931" name="Rectangle 3"/>
          <p:cNvSpPr>
            <a:spLocks noGrp="1" noChangeArrowheads="1"/>
          </p:cNvSpPr>
          <p:nvPr>
            <p:ph sz="quarter" idx="1"/>
          </p:nvPr>
        </p:nvSpPr>
        <p:spPr>
          <a:xfrm>
            <a:off x="533400" y="1676400"/>
            <a:ext cx="7543800" cy="1946275"/>
          </a:xfrm>
        </p:spPr>
        <p:txBody>
          <a:bodyPr>
            <a:normAutofit/>
          </a:bodyPr>
          <a:lstStyle/>
          <a:p>
            <a:pPr>
              <a:spcBef>
                <a:spcPct val="30000"/>
              </a:spcBef>
              <a:spcAft>
                <a:spcPct val="10000"/>
              </a:spcAft>
              <a:buFont typeface="Tahoma" charset="0"/>
              <a:buChar char="•"/>
            </a:pPr>
            <a:r>
              <a:rPr lang="en-US" dirty="0" smtClean="0"/>
              <a:t>Set a computer policy</a:t>
            </a:r>
          </a:p>
          <a:p>
            <a:pPr>
              <a:spcBef>
                <a:spcPct val="30000"/>
              </a:spcBef>
              <a:spcAft>
                <a:spcPct val="10000"/>
              </a:spcAft>
              <a:buFont typeface="Tahoma" charset="0"/>
              <a:buChar char="•"/>
            </a:pPr>
            <a:r>
              <a:rPr lang="en-US" dirty="0" smtClean="0"/>
              <a:t>Pros and cons</a:t>
            </a:r>
            <a:endParaRPr lang="en-US" dirty="0"/>
          </a:p>
        </p:txBody>
      </p:sp>
    </p:spTree>
  </p:cSld>
  <p:clrMapOvr>
    <a:masterClrMapping/>
  </p:clrMapOvr>
  <p:transition>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Thank You</a:t>
            </a:r>
            <a:endParaRPr lang="en-US" dirty="0"/>
          </a:p>
        </p:txBody>
      </p:sp>
      <p:sp>
        <p:nvSpPr>
          <p:cNvPr id="6" name="TextBox 5"/>
          <p:cNvSpPr txBox="1"/>
          <p:nvPr/>
        </p:nvSpPr>
        <p:spPr>
          <a:xfrm>
            <a:off x="5562600" y="5638800"/>
            <a:ext cx="3158750" cy="369332"/>
          </a:xfrm>
          <a:prstGeom prst="rect">
            <a:avLst/>
          </a:prstGeom>
          <a:noFill/>
        </p:spPr>
        <p:txBody>
          <a:bodyPr wrap="none" rtlCol="0">
            <a:spAutoFit/>
          </a:bodyPr>
          <a:lstStyle/>
          <a:p>
            <a:r>
              <a:rPr lang="en-US" dirty="0" smtClean="0"/>
              <a:t>schroth@haas.berkeley.edu</a:t>
            </a:r>
            <a:endParaRPr lang="en-US" dirty="0"/>
          </a:p>
        </p:txBody>
      </p:sp>
      <p:pic>
        <p:nvPicPr>
          <p:cNvPr id="3074" name="Picture 2" descr="http://teacherworld.com/cartoon1.gif"/>
          <p:cNvPicPr>
            <a:picLocks noChangeAspect="1" noChangeArrowheads="1"/>
          </p:cNvPicPr>
          <p:nvPr/>
        </p:nvPicPr>
        <p:blipFill>
          <a:blip r:embed="rId3" cstate="print"/>
          <a:srcRect/>
          <a:stretch>
            <a:fillRect/>
          </a:stretch>
        </p:blipFill>
        <p:spPr bwMode="auto">
          <a:xfrm>
            <a:off x="1828800" y="1524000"/>
            <a:ext cx="5143500" cy="368617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153400" cy="990600"/>
          </a:xfrm>
        </p:spPr>
        <p:txBody>
          <a:bodyPr/>
          <a:lstStyle/>
          <a:p>
            <a:r>
              <a:rPr lang="en-US" dirty="0" smtClean="0"/>
              <a:t>    </a:t>
            </a:r>
            <a:r>
              <a:rPr lang="en-US" dirty="0" err="1" smtClean="0"/>
              <a:t>i</a:t>
            </a:r>
            <a:r>
              <a:rPr lang="en-US" dirty="0" smtClean="0"/>
              <a:t>&lt;clicker</a:t>
            </a:r>
            <a:endParaRPr lang="en-US" dirty="0"/>
          </a:p>
        </p:txBody>
      </p:sp>
      <p:sp>
        <p:nvSpPr>
          <p:cNvPr id="3" name="Content Placeholder 2"/>
          <p:cNvSpPr>
            <a:spLocks noGrp="1"/>
          </p:cNvSpPr>
          <p:nvPr>
            <p:ph sz="quarter" idx="1"/>
          </p:nvPr>
        </p:nvSpPr>
        <p:spPr/>
        <p:txBody>
          <a:bodyPr>
            <a:normAutofit/>
          </a:bodyPr>
          <a:lstStyle/>
          <a:p>
            <a:pPr>
              <a:spcBef>
                <a:spcPts val="800"/>
              </a:spcBef>
              <a:spcAft>
                <a:spcPts val="600"/>
              </a:spcAft>
              <a:buNone/>
            </a:pPr>
            <a:r>
              <a:rPr lang="en-US" b="1" i="1" dirty="0" smtClean="0"/>
              <a:t>Why use?</a:t>
            </a:r>
            <a:endParaRPr lang="en-US" dirty="0" smtClean="0"/>
          </a:p>
          <a:p>
            <a:pPr>
              <a:spcBef>
                <a:spcPts val="800"/>
              </a:spcBef>
              <a:spcAft>
                <a:spcPts val="600"/>
              </a:spcAft>
            </a:pPr>
            <a:r>
              <a:rPr lang="en-US" dirty="0" smtClean="0"/>
              <a:t>Gets students involved</a:t>
            </a:r>
          </a:p>
          <a:p>
            <a:pPr>
              <a:spcBef>
                <a:spcPts val="800"/>
              </a:spcBef>
              <a:spcAft>
                <a:spcPts val="600"/>
              </a:spcAft>
            </a:pPr>
            <a:r>
              <a:rPr lang="en-US" dirty="0" smtClean="0"/>
              <a:t>Tests understanding</a:t>
            </a:r>
          </a:p>
          <a:p>
            <a:pPr>
              <a:spcBef>
                <a:spcPts val="800"/>
              </a:spcBef>
              <a:spcAft>
                <a:spcPts val="600"/>
              </a:spcAft>
            </a:pPr>
            <a:r>
              <a:rPr lang="en-US" dirty="0" smtClean="0"/>
              <a:t>Allows for real opinions</a:t>
            </a:r>
          </a:p>
          <a:p>
            <a:pPr>
              <a:spcBef>
                <a:spcPts val="800"/>
              </a:spcBef>
              <a:spcAft>
                <a:spcPts val="600"/>
              </a:spcAft>
            </a:pPr>
            <a:r>
              <a:rPr lang="en-US" dirty="0" smtClean="0"/>
              <a:t>Tracks attendance</a:t>
            </a:r>
            <a:endParaRPr lang="en-US" dirty="0" smtClean="0"/>
          </a:p>
          <a:p>
            <a:pPr>
              <a:spcBef>
                <a:spcPts val="800"/>
              </a:spcBef>
              <a:spcAft>
                <a:spcPts val="600"/>
              </a:spcAft>
              <a:buNone/>
            </a:pPr>
            <a:r>
              <a:rPr lang="en-US" b="1" dirty="0" smtClean="0"/>
              <a:t>Other</a:t>
            </a:r>
          </a:p>
          <a:p>
            <a:pPr>
              <a:spcBef>
                <a:spcPts val="800"/>
              </a:spcBef>
              <a:spcAft>
                <a:spcPts val="600"/>
              </a:spcAft>
            </a:pPr>
            <a:r>
              <a:rPr lang="en-US" dirty="0" smtClean="0"/>
              <a:t>Prepared slides vs. polling</a:t>
            </a:r>
          </a:p>
          <a:p>
            <a:pPr>
              <a:spcBef>
                <a:spcPts val="800"/>
              </a:spcBef>
              <a:spcAft>
                <a:spcPts val="600"/>
              </a:spcAft>
            </a:pPr>
            <a:r>
              <a:rPr lang="en-US" dirty="0" smtClean="0"/>
              <a:t>Buy vs. borrow</a:t>
            </a:r>
          </a:p>
        </p:txBody>
      </p:sp>
      <p:pic>
        <p:nvPicPr>
          <p:cNvPr id="52226" name="Picture 2" descr="http://www.umassd.edu/cits/instructional/development/faculty/faculty_clickers.cfm"/>
          <p:cNvPicPr>
            <a:picLocks noChangeAspect="1" noChangeArrowheads="1"/>
          </p:cNvPicPr>
          <p:nvPr/>
        </p:nvPicPr>
        <p:blipFill>
          <a:blip r:embed="rId3" cstate="print"/>
          <a:srcRect/>
          <a:stretch>
            <a:fillRect/>
          </a:stretch>
        </p:blipFill>
        <p:spPr bwMode="auto">
          <a:xfrm>
            <a:off x="533401" y="152400"/>
            <a:ext cx="1447800" cy="1150484"/>
          </a:xfrm>
          <a:prstGeom prst="rect">
            <a:avLst/>
          </a:prstGeom>
          <a:noFill/>
        </p:spPr>
      </p:pic>
      <p:pic>
        <p:nvPicPr>
          <p:cNvPr id="5" name="Picture 4" descr="I-Clicker Technology Engages Students"/>
          <p:cNvPicPr>
            <a:picLocks noChangeAspect="1" noChangeArrowheads="1"/>
          </p:cNvPicPr>
          <p:nvPr/>
        </p:nvPicPr>
        <p:blipFill>
          <a:blip r:embed="rId4" cstate="print"/>
          <a:srcRect/>
          <a:stretch>
            <a:fillRect/>
          </a:stretch>
        </p:blipFill>
        <p:spPr bwMode="auto">
          <a:xfrm>
            <a:off x="5311674" y="1752600"/>
            <a:ext cx="3438828" cy="402907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533400" y="228600"/>
            <a:ext cx="8229600" cy="1371600"/>
          </a:xfrm>
        </p:spPr>
        <p:txBody>
          <a:bodyPr>
            <a:normAutofit/>
          </a:bodyPr>
          <a:lstStyle/>
          <a:p>
            <a:pPr eaLnBrk="1" hangingPunct="1">
              <a:defRPr/>
            </a:pPr>
            <a:r>
              <a:rPr lang="en-US" sz="3600" dirty="0" smtClean="0">
                <a:effectLst>
                  <a:outerShdw blurRad="38100" dist="38100" dir="2700000" algn="tl">
                    <a:srgbClr val="C0C0C0"/>
                  </a:outerShdw>
                </a:effectLst>
              </a:rPr>
              <a:t>Test Yourself Q1</a:t>
            </a:r>
          </a:p>
        </p:txBody>
      </p:sp>
      <p:sp>
        <p:nvSpPr>
          <p:cNvPr id="59396" name="Rectangle 3"/>
          <p:cNvSpPr>
            <a:spLocks noGrp="1" noChangeArrowheads="1"/>
          </p:cNvSpPr>
          <p:nvPr>
            <p:ph type="body" idx="1"/>
          </p:nvPr>
        </p:nvSpPr>
        <p:spPr>
          <a:xfrm>
            <a:off x="304800" y="1600200"/>
            <a:ext cx="8839200" cy="4876800"/>
          </a:xfrm>
        </p:spPr>
        <p:txBody>
          <a:bodyPr>
            <a:normAutofit fontScale="92500"/>
          </a:bodyPr>
          <a:lstStyle/>
          <a:p>
            <a:pPr eaLnBrk="1" hangingPunct="1">
              <a:lnSpc>
                <a:spcPct val="90000"/>
              </a:lnSpc>
              <a:spcBef>
                <a:spcPts val="1200"/>
              </a:spcBef>
              <a:spcAft>
                <a:spcPts val="1200"/>
              </a:spcAft>
              <a:buFont typeface="Wingdings" pitchFamily="2" charset="2"/>
              <a:buNone/>
              <a:defRPr/>
            </a:pPr>
            <a:r>
              <a:rPr lang="en-US" sz="2200" b="1" dirty="0" smtClean="0"/>
              <a:t>A= positive;  B = negative; C = extinction; D= punishment</a:t>
            </a:r>
          </a:p>
          <a:p>
            <a:pPr marL="0" indent="0" eaLnBrk="1" hangingPunct="1">
              <a:lnSpc>
                <a:spcPct val="90000"/>
              </a:lnSpc>
              <a:spcBef>
                <a:spcPts val="1200"/>
              </a:spcBef>
              <a:spcAft>
                <a:spcPts val="1200"/>
              </a:spcAft>
              <a:buFont typeface="Wingdings" pitchFamily="2" charset="2"/>
              <a:buNone/>
              <a:defRPr/>
            </a:pPr>
            <a:r>
              <a:rPr lang="en-US" sz="2400" dirty="0" smtClean="0"/>
              <a:t>Q1:    </a:t>
            </a:r>
            <a:r>
              <a:rPr lang="en-US" sz="2400" dirty="0" smtClean="0">
                <a:solidFill>
                  <a:schemeClr val="accent1">
                    <a:lumMod val="25000"/>
                  </a:schemeClr>
                </a:solidFill>
              </a:rPr>
              <a:t>Employee whines about the sales quotas to 	colleagues and is ignored</a:t>
            </a:r>
          </a:p>
          <a:p>
            <a:pPr marL="0" indent="0" eaLnBrk="1" hangingPunct="1">
              <a:lnSpc>
                <a:spcPct val="90000"/>
              </a:lnSpc>
              <a:spcBef>
                <a:spcPts val="1200"/>
              </a:spcBef>
              <a:spcAft>
                <a:spcPts val="1800"/>
              </a:spcAft>
              <a:buFont typeface="Wingdings" pitchFamily="2" charset="2"/>
              <a:buNone/>
              <a:defRPr/>
            </a:pPr>
            <a:r>
              <a:rPr lang="en-US" sz="2400" dirty="0" smtClean="0"/>
              <a:t>Q2:</a:t>
            </a:r>
            <a:r>
              <a:rPr lang="en-US" sz="2400" dirty="0" smtClean="0">
                <a:solidFill>
                  <a:schemeClr val="accent1">
                    <a:lumMod val="25000"/>
                  </a:schemeClr>
                </a:solidFill>
              </a:rPr>
              <a:t>    Employee receives a reward for making a certain 	number of sales</a:t>
            </a:r>
          </a:p>
          <a:p>
            <a:pPr marL="0" indent="0" eaLnBrk="1" hangingPunct="1">
              <a:lnSpc>
                <a:spcPct val="90000"/>
              </a:lnSpc>
              <a:spcBef>
                <a:spcPts val="1200"/>
              </a:spcBef>
              <a:spcAft>
                <a:spcPts val="1800"/>
              </a:spcAft>
              <a:buFont typeface="Wingdings" pitchFamily="2" charset="2"/>
              <a:buNone/>
              <a:defRPr/>
            </a:pPr>
            <a:r>
              <a:rPr lang="en-US" sz="2400" dirty="0" smtClean="0"/>
              <a:t>Q3:  	</a:t>
            </a:r>
            <a:r>
              <a:rPr lang="en-US" sz="2400" dirty="0" smtClean="0">
                <a:solidFill>
                  <a:schemeClr val="accent1">
                    <a:lumMod val="25000"/>
                  </a:schemeClr>
                </a:solidFill>
              </a:rPr>
              <a:t>Employee falls below sales goals and is required to 	meet with the sales manager daily or is reprimanded</a:t>
            </a:r>
          </a:p>
          <a:p>
            <a:pPr marL="0" indent="0" eaLnBrk="1" hangingPunct="1">
              <a:lnSpc>
                <a:spcPct val="90000"/>
              </a:lnSpc>
              <a:spcBef>
                <a:spcPts val="1200"/>
              </a:spcBef>
              <a:spcAft>
                <a:spcPts val="1800"/>
              </a:spcAft>
              <a:buFont typeface="Wingdings" pitchFamily="2" charset="2"/>
              <a:buNone/>
              <a:defRPr/>
            </a:pPr>
            <a:r>
              <a:rPr lang="en-US" sz="2400" dirty="0" smtClean="0"/>
              <a:t>Q4:</a:t>
            </a:r>
            <a:r>
              <a:rPr lang="en-US" sz="2400" dirty="0" smtClean="0">
                <a:solidFill>
                  <a:schemeClr val="accent1">
                    <a:lumMod val="25000"/>
                  </a:schemeClr>
                </a:solidFill>
              </a:rPr>
              <a:t>  	Employee meets sales quotas and is no longer 	required to meet with the sales manager daily or 	gets reprimanded</a:t>
            </a:r>
          </a:p>
          <a:p>
            <a:pPr eaLnBrk="1" hangingPunct="1">
              <a:lnSpc>
                <a:spcPct val="90000"/>
              </a:lnSpc>
              <a:spcBef>
                <a:spcPct val="30000"/>
              </a:spcBef>
              <a:spcAft>
                <a:spcPct val="20000"/>
              </a:spcAft>
              <a:buFont typeface="Wingdings" pitchFamily="2" charset="2"/>
              <a:buNone/>
              <a:defRPr/>
            </a:pPr>
            <a:endParaRPr lang="en-US" sz="2800" dirty="0" smtClean="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000"/>
                                        <p:tgtEl>
                                          <p:spTgt spid="59396">
                                            <p:txEl>
                                              <p:pRg st="1" end="1"/>
                                            </p:txEl>
                                          </p:spTgt>
                                        </p:tgtEl>
                                      </p:cBhvr>
                                    </p:animEffect>
                                    <p:set>
                                      <p:cBhvr>
                                        <p:cTn id="11" dur="1" fill="hold">
                                          <p:stCondLst>
                                            <p:cond delay="1999"/>
                                          </p:stCondLst>
                                        </p:cTn>
                                        <p:tgtEl>
                                          <p:spTgt spid="59396">
                                            <p:txEl>
                                              <p:pRg st="1" end="1"/>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9396">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2000"/>
                                        <p:tgtEl>
                                          <p:spTgt spid="59396">
                                            <p:txEl>
                                              <p:pRg st="2" end="2"/>
                                            </p:txEl>
                                          </p:spTgt>
                                        </p:tgtEl>
                                      </p:cBhvr>
                                    </p:animEffect>
                                    <p:set>
                                      <p:cBhvr>
                                        <p:cTn id="20" dur="1" fill="hold">
                                          <p:stCondLst>
                                            <p:cond delay="1999"/>
                                          </p:stCondLst>
                                        </p:cTn>
                                        <p:tgtEl>
                                          <p:spTgt spid="59396">
                                            <p:txEl>
                                              <p:pRg st="2" end="2"/>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939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000"/>
                                        <p:tgtEl>
                                          <p:spTgt spid="59396">
                                            <p:txEl>
                                              <p:pRg st="3" end="3"/>
                                            </p:txEl>
                                          </p:spTgt>
                                        </p:tgtEl>
                                      </p:cBhvr>
                                    </p:animEffect>
                                    <p:set>
                                      <p:cBhvr>
                                        <p:cTn id="29" dur="1" fill="hold">
                                          <p:stCondLst>
                                            <p:cond delay="1999"/>
                                          </p:stCondLst>
                                        </p:cTn>
                                        <p:tgtEl>
                                          <p:spTgt spid="59396">
                                            <p:txEl>
                                              <p:pRg st="3" end="3"/>
                                            </p:txEl>
                                          </p:spTgt>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9396">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2000"/>
                                        <p:tgtEl>
                                          <p:spTgt spid="59396">
                                            <p:txEl>
                                              <p:pRg st="4" end="4"/>
                                            </p:txEl>
                                          </p:spTgt>
                                        </p:tgtEl>
                                      </p:cBhvr>
                                    </p:animEffect>
                                    <p:set>
                                      <p:cBhvr>
                                        <p:cTn id="38" dur="1" fill="hold">
                                          <p:stCondLst>
                                            <p:cond delay="1999"/>
                                          </p:stCondLst>
                                        </p:cTn>
                                        <p:tgtEl>
                                          <p:spTgt spid="59396">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9600" y="304800"/>
            <a:ext cx="7772400" cy="1143000"/>
          </a:xfrm>
        </p:spPr>
        <p:txBody>
          <a:bodyPr/>
          <a:lstStyle/>
          <a:p>
            <a:pPr eaLnBrk="1" hangingPunct="1">
              <a:defRPr/>
            </a:pPr>
            <a:r>
              <a:rPr lang="en-US" smtClean="0">
                <a:effectLst>
                  <a:outerShdw blurRad="38100" dist="38100" dir="2700000" algn="tl">
                    <a:srgbClr val="C0C0C0"/>
                  </a:outerShdw>
                </a:effectLst>
              </a:rPr>
              <a:t>Equity Theory: Part I</a:t>
            </a:r>
            <a:endParaRPr lang="en-US" smtClean="0"/>
          </a:p>
        </p:txBody>
      </p:sp>
      <p:sp>
        <p:nvSpPr>
          <p:cNvPr id="39940" name="Text Box 3"/>
          <p:cNvSpPr txBox="1">
            <a:spLocks noChangeArrowheads="1"/>
          </p:cNvSpPr>
          <p:nvPr/>
        </p:nvSpPr>
        <p:spPr bwMode="auto">
          <a:xfrm>
            <a:off x="838200" y="2819400"/>
            <a:ext cx="895350" cy="1189038"/>
          </a:xfrm>
          <a:prstGeom prst="rect">
            <a:avLst/>
          </a:prstGeom>
          <a:noFill/>
          <a:ln w="9525">
            <a:noFill/>
            <a:miter lim="800000"/>
            <a:headEnd/>
            <a:tailEnd/>
          </a:ln>
        </p:spPr>
        <p:txBody>
          <a:bodyPr wrap="none">
            <a:spAutoFit/>
          </a:bodyPr>
          <a:lstStyle/>
          <a:p>
            <a:r>
              <a:rPr lang="en-US" sz="7200"/>
              <a:t>O</a:t>
            </a:r>
          </a:p>
        </p:txBody>
      </p:sp>
      <p:sp>
        <p:nvSpPr>
          <p:cNvPr id="39941" name="Text Box 4"/>
          <p:cNvSpPr txBox="1">
            <a:spLocks noChangeArrowheads="1"/>
          </p:cNvSpPr>
          <p:nvPr/>
        </p:nvSpPr>
        <p:spPr bwMode="auto">
          <a:xfrm>
            <a:off x="1219200" y="4114800"/>
            <a:ext cx="473075" cy="519113"/>
          </a:xfrm>
          <a:prstGeom prst="rect">
            <a:avLst/>
          </a:prstGeom>
          <a:noFill/>
          <a:ln w="9525">
            <a:noFill/>
            <a:miter lim="800000"/>
            <a:headEnd/>
            <a:tailEnd/>
          </a:ln>
        </p:spPr>
        <p:txBody>
          <a:bodyPr>
            <a:spAutoFit/>
          </a:bodyPr>
          <a:lstStyle/>
          <a:p>
            <a:r>
              <a:rPr lang="en-US" sz="2800"/>
              <a:t>I</a:t>
            </a:r>
          </a:p>
        </p:txBody>
      </p:sp>
      <p:sp>
        <p:nvSpPr>
          <p:cNvPr id="39942" name="Text Box 5"/>
          <p:cNvSpPr txBox="1">
            <a:spLocks noChangeArrowheads="1"/>
          </p:cNvSpPr>
          <p:nvPr/>
        </p:nvSpPr>
        <p:spPr bwMode="auto">
          <a:xfrm>
            <a:off x="2286000" y="1751013"/>
            <a:ext cx="3684588" cy="457200"/>
          </a:xfrm>
          <a:prstGeom prst="rect">
            <a:avLst/>
          </a:prstGeom>
          <a:noFill/>
          <a:ln w="9525">
            <a:noFill/>
            <a:miter lim="800000"/>
            <a:headEnd/>
            <a:tailEnd/>
          </a:ln>
        </p:spPr>
        <p:txBody>
          <a:bodyPr wrap="none">
            <a:spAutoFit/>
          </a:bodyPr>
          <a:lstStyle/>
          <a:p>
            <a:r>
              <a:rPr lang="en-US" sz="2400"/>
              <a:t>=  Underpayment Inequity</a:t>
            </a:r>
          </a:p>
        </p:txBody>
      </p:sp>
      <p:sp>
        <p:nvSpPr>
          <p:cNvPr id="39943" name="Text Box 6"/>
          <p:cNvSpPr txBox="1">
            <a:spLocks noChangeArrowheads="1"/>
          </p:cNvSpPr>
          <p:nvPr/>
        </p:nvSpPr>
        <p:spPr bwMode="auto">
          <a:xfrm>
            <a:off x="1143000" y="1371600"/>
            <a:ext cx="441325" cy="519113"/>
          </a:xfrm>
          <a:prstGeom prst="rect">
            <a:avLst/>
          </a:prstGeom>
          <a:noFill/>
          <a:ln w="9525">
            <a:noFill/>
            <a:miter lim="800000"/>
            <a:headEnd/>
            <a:tailEnd/>
          </a:ln>
        </p:spPr>
        <p:txBody>
          <a:bodyPr wrap="none">
            <a:spAutoFit/>
          </a:bodyPr>
          <a:lstStyle/>
          <a:p>
            <a:r>
              <a:rPr lang="en-US" sz="2800">
                <a:latin typeface="Times New Roman" pitchFamily="18" charset="0"/>
              </a:rPr>
              <a:t>O</a:t>
            </a:r>
          </a:p>
        </p:txBody>
      </p:sp>
      <p:sp>
        <p:nvSpPr>
          <p:cNvPr id="39944" name="Text Box 7"/>
          <p:cNvSpPr txBox="1">
            <a:spLocks noChangeArrowheads="1"/>
          </p:cNvSpPr>
          <p:nvPr/>
        </p:nvSpPr>
        <p:spPr bwMode="auto">
          <a:xfrm>
            <a:off x="1143000" y="1752600"/>
            <a:ext cx="438150" cy="1189038"/>
          </a:xfrm>
          <a:prstGeom prst="rect">
            <a:avLst/>
          </a:prstGeom>
          <a:noFill/>
          <a:ln w="9525">
            <a:noFill/>
            <a:miter lim="800000"/>
            <a:headEnd/>
            <a:tailEnd/>
          </a:ln>
        </p:spPr>
        <p:txBody>
          <a:bodyPr wrap="none">
            <a:spAutoFit/>
          </a:bodyPr>
          <a:lstStyle/>
          <a:p>
            <a:r>
              <a:rPr lang="en-US" sz="7200"/>
              <a:t>I</a:t>
            </a:r>
          </a:p>
        </p:txBody>
      </p:sp>
      <p:sp>
        <p:nvSpPr>
          <p:cNvPr id="39945" name="Text Box 8"/>
          <p:cNvSpPr txBox="1">
            <a:spLocks noChangeArrowheads="1"/>
          </p:cNvSpPr>
          <p:nvPr/>
        </p:nvSpPr>
        <p:spPr bwMode="auto">
          <a:xfrm>
            <a:off x="2286000" y="3513138"/>
            <a:ext cx="3597275" cy="457200"/>
          </a:xfrm>
          <a:prstGeom prst="rect">
            <a:avLst/>
          </a:prstGeom>
          <a:noFill/>
          <a:ln w="9525">
            <a:noFill/>
            <a:miter lim="800000"/>
            <a:headEnd/>
            <a:tailEnd/>
          </a:ln>
        </p:spPr>
        <p:txBody>
          <a:bodyPr wrap="none">
            <a:spAutoFit/>
          </a:bodyPr>
          <a:lstStyle/>
          <a:p>
            <a:r>
              <a:rPr lang="en-US" sz="2400"/>
              <a:t>=  Overpayment  Inequity</a:t>
            </a:r>
          </a:p>
        </p:txBody>
      </p:sp>
      <p:sp>
        <p:nvSpPr>
          <p:cNvPr id="39946" name="Text Box 9"/>
          <p:cNvSpPr txBox="1">
            <a:spLocks noChangeArrowheads="1"/>
          </p:cNvSpPr>
          <p:nvPr/>
        </p:nvSpPr>
        <p:spPr bwMode="auto">
          <a:xfrm>
            <a:off x="2209800" y="6019800"/>
            <a:ext cx="473075" cy="519113"/>
          </a:xfrm>
          <a:prstGeom prst="rect">
            <a:avLst/>
          </a:prstGeom>
          <a:noFill/>
          <a:ln w="9525">
            <a:noFill/>
            <a:miter lim="800000"/>
            <a:headEnd/>
            <a:tailEnd/>
          </a:ln>
        </p:spPr>
        <p:txBody>
          <a:bodyPr>
            <a:spAutoFit/>
          </a:bodyPr>
          <a:lstStyle/>
          <a:p>
            <a:r>
              <a:rPr lang="en-US" sz="2800"/>
              <a:t>I</a:t>
            </a:r>
          </a:p>
        </p:txBody>
      </p:sp>
      <p:sp>
        <p:nvSpPr>
          <p:cNvPr id="39947" name="Text Box 10"/>
          <p:cNvSpPr txBox="1">
            <a:spLocks noChangeArrowheads="1"/>
          </p:cNvSpPr>
          <p:nvPr/>
        </p:nvSpPr>
        <p:spPr bwMode="auto">
          <a:xfrm>
            <a:off x="2133600" y="5256213"/>
            <a:ext cx="460375" cy="519112"/>
          </a:xfrm>
          <a:prstGeom prst="rect">
            <a:avLst/>
          </a:prstGeom>
          <a:noFill/>
          <a:ln w="9525">
            <a:noFill/>
            <a:miter lim="800000"/>
            <a:headEnd/>
            <a:tailEnd/>
          </a:ln>
        </p:spPr>
        <p:txBody>
          <a:bodyPr wrap="none">
            <a:spAutoFit/>
          </a:bodyPr>
          <a:lstStyle/>
          <a:p>
            <a:r>
              <a:rPr lang="en-US" sz="2800"/>
              <a:t>O</a:t>
            </a:r>
          </a:p>
        </p:txBody>
      </p:sp>
      <p:sp>
        <p:nvSpPr>
          <p:cNvPr id="39948" name="Line 11"/>
          <p:cNvSpPr>
            <a:spLocks noChangeShapeType="1"/>
          </p:cNvSpPr>
          <p:nvPr/>
        </p:nvSpPr>
        <p:spPr bwMode="auto">
          <a:xfrm>
            <a:off x="1752600" y="5867400"/>
            <a:ext cx="1219200" cy="0"/>
          </a:xfrm>
          <a:prstGeom prst="line">
            <a:avLst/>
          </a:prstGeom>
          <a:noFill/>
          <a:ln w="9525">
            <a:solidFill>
              <a:schemeClr val="tx1"/>
            </a:solidFill>
            <a:round/>
            <a:headEnd/>
            <a:tailEnd/>
          </a:ln>
        </p:spPr>
        <p:txBody>
          <a:bodyPr wrap="none" anchor="ctr"/>
          <a:lstStyle/>
          <a:p>
            <a:endParaRPr lang="en-US"/>
          </a:p>
        </p:txBody>
      </p:sp>
      <p:sp>
        <p:nvSpPr>
          <p:cNvPr id="39949" name="Text Box 12"/>
          <p:cNvSpPr txBox="1">
            <a:spLocks noChangeArrowheads="1"/>
          </p:cNvSpPr>
          <p:nvPr/>
        </p:nvSpPr>
        <p:spPr bwMode="auto">
          <a:xfrm>
            <a:off x="5638800" y="5668963"/>
            <a:ext cx="488950" cy="1189037"/>
          </a:xfrm>
          <a:prstGeom prst="rect">
            <a:avLst/>
          </a:prstGeom>
          <a:noFill/>
          <a:ln w="9525">
            <a:noFill/>
            <a:miter lim="800000"/>
            <a:headEnd/>
            <a:tailEnd/>
          </a:ln>
        </p:spPr>
        <p:txBody>
          <a:bodyPr wrap="none">
            <a:spAutoFit/>
          </a:bodyPr>
          <a:lstStyle/>
          <a:p>
            <a:r>
              <a:rPr lang="en-US" sz="7200">
                <a:latin typeface="Times New Roman" pitchFamily="18" charset="0"/>
              </a:rPr>
              <a:t>I</a:t>
            </a:r>
          </a:p>
        </p:txBody>
      </p:sp>
      <p:sp>
        <p:nvSpPr>
          <p:cNvPr id="39950" name="Text Box 13"/>
          <p:cNvSpPr txBox="1">
            <a:spLocks noChangeArrowheads="1"/>
          </p:cNvSpPr>
          <p:nvPr/>
        </p:nvSpPr>
        <p:spPr bwMode="auto">
          <a:xfrm>
            <a:off x="5410200" y="4489450"/>
            <a:ext cx="895350" cy="1189038"/>
          </a:xfrm>
          <a:prstGeom prst="rect">
            <a:avLst/>
          </a:prstGeom>
          <a:noFill/>
          <a:ln w="9525">
            <a:noFill/>
            <a:miter lim="800000"/>
            <a:headEnd/>
            <a:tailEnd/>
          </a:ln>
        </p:spPr>
        <p:txBody>
          <a:bodyPr wrap="none">
            <a:spAutoFit/>
          </a:bodyPr>
          <a:lstStyle/>
          <a:p>
            <a:r>
              <a:rPr lang="en-US" sz="7200"/>
              <a:t>O</a:t>
            </a:r>
          </a:p>
        </p:txBody>
      </p:sp>
      <p:sp>
        <p:nvSpPr>
          <p:cNvPr id="39951" name="Line 14"/>
          <p:cNvSpPr>
            <a:spLocks noChangeShapeType="1"/>
          </p:cNvSpPr>
          <p:nvPr/>
        </p:nvSpPr>
        <p:spPr bwMode="auto">
          <a:xfrm>
            <a:off x="5257800" y="5668963"/>
            <a:ext cx="1219200" cy="0"/>
          </a:xfrm>
          <a:prstGeom prst="line">
            <a:avLst/>
          </a:prstGeom>
          <a:noFill/>
          <a:ln w="9525">
            <a:solidFill>
              <a:schemeClr val="tx1"/>
            </a:solidFill>
            <a:round/>
            <a:headEnd/>
            <a:tailEnd/>
          </a:ln>
        </p:spPr>
        <p:txBody>
          <a:bodyPr wrap="none" anchor="ctr"/>
          <a:lstStyle/>
          <a:p>
            <a:endParaRPr lang="en-US"/>
          </a:p>
        </p:txBody>
      </p:sp>
      <p:sp>
        <p:nvSpPr>
          <p:cNvPr id="39952" name="Text Box 15"/>
          <p:cNvSpPr txBox="1">
            <a:spLocks noChangeArrowheads="1"/>
          </p:cNvSpPr>
          <p:nvPr/>
        </p:nvSpPr>
        <p:spPr bwMode="auto">
          <a:xfrm>
            <a:off x="3413125" y="5602288"/>
            <a:ext cx="1555750" cy="457200"/>
          </a:xfrm>
          <a:prstGeom prst="rect">
            <a:avLst/>
          </a:prstGeom>
          <a:noFill/>
          <a:ln w="9525">
            <a:noFill/>
            <a:miter lim="800000"/>
            <a:headEnd/>
            <a:tailEnd/>
          </a:ln>
        </p:spPr>
        <p:txBody>
          <a:bodyPr wrap="none">
            <a:spAutoFit/>
          </a:bodyPr>
          <a:lstStyle/>
          <a:p>
            <a:r>
              <a:rPr lang="en-US" sz="2400"/>
              <a:t>= Equity =</a:t>
            </a:r>
          </a:p>
        </p:txBody>
      </p:sp>
      <p:sp>
        <p:nvSpPr>
          <p:cNvPr id="39953" name="Line 16"/>
          <p:cNvSpPr>
            <a:spLocks noChangeShapeType="1"/>
          </p:cNvSpPr>
          <p:nvPr/>
        </p:nvSpPr>
        <p:spPr bwMode="auto">
          <a:xfrm>
            <a:off x="762000" y="1905000"/>
            <a:ext cx="1219200" cy="0"/>
          </a:xfrm>
          <a:prstGeom prst="line">
            <a:avLst/>
          </a:prstGeom>
          <a:noFill/>
          <a:ln w="9525">
            <a:solidFill>
              <a:schemeClr val="tx1"/>
            </a:solidFill>
            <a:round/>
            <a:headEnd/>
            <a:tailEnd/>
          </a:ln>
        </p:spPr>
        <p:txBody>
          <a:bodyPr wrap="none" anchor="ctr"/>
          <a:lstStyle/>
          <a:p>
            <a:endParaRPr lang="en-US"/>
          </a:p>
        </p:txBody>
      </p:sp>
      <p:sp>
        <p:nvSpPr>
          <p:cNvPr id="39954" name="Line 17"/>
          <p:cNvSpPr>
            <a:spLocks noChangeShapeType="1"/>
          </p:cNvSpPr>
          <p:nvPr/>
        </p:nvSpPr>
        <p:spPr bwMode="auto">
          <a:xfrm>
            <a:off x="685800" y="3962400"/>
            <a:ext cx="1219200" cy="0"/>
          </a:xfrm>
          <a:prstGeom prst="line">
            <a:avLst/>
          </a:prstGeom>
          <a:noFill/>
          <a:ln w="9525">
            <a:solidFill>
              <a:schemeClr val="tx1"/>
            </a:solidFill>
            <a:round/>
            <a:headEnd/>
            <a:tailEnd/>
          </a:ln>
        </p:spPr>
        <p:txBody>
          <a:bodyPr wrap="none" anchor="ctr"/>
          <a:lstStyle/>
          <a:p>
            <a:endParaRPr lang="en-US"/>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7"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n-US"/>
          </a:p>
        </p:txBody>
      </p:sp>
      <p:sp>
        <p:nvSpPr>
          <p:cNvPr id="41988" name="Rectangle 3"/>
          <p:cNvSpPr>
            <a:spLocks noChangeArrowheads="1"/>
          </p:cNvSpPr>
          <p:nvPr/>
        </p:nvSpPr>
        <p:spPr bwMode="auto">
          <a:xfrm>
            <a:off x="685800" y="6248400"/>
            <a:ext cx="5334000" cy="457200"/>
          </a:xfrm>
          <a:prstGeom prst="rect">
            <a:avLst/>
          </a:prstGeom>
          <a:noFill/>
          <a:ln w="9525">
            <a:noFill/>
            <a:miter lim="800000"/>
            <a:headEnd/>
            <a:tailEnd/>
          </a:ln>
        </p:spPr>
        <p:txBody>
          <a:bodyPr wrap="none" anchor="ctr"/>
          <a:lstStyle/>
          <a:p>
            <a:endParaRPr lang="en-US"/>
          </a:p>
        </p:txBody>
      </p:sp>
      <p:sp>
        <p:nvSpPr>
          <p:cNvPr id="41989" name="Rectangle 4"/>
          <p:cNvSpPr>
            <a:spLocks noChangeArrowheads="1"/>
          </p:cNvSpPr>
          <p:nvPr/>
        </p:nvSpPr>
        <p:spPr bwMode="auto">
          <a:xfrm>
            <a:off x="5097463" y="871538"/>
            <a:ext cx="865187" cy="5986462"/>
          </a:xfrm>
          <a:prstGeom prst="rect">
            <a:avLst/>
          </a:prstGeom>
          <a:solidFill>
            <a:srgbClr val="CCECFF"/>
          </a:solidFill>
          <a:ln w="9525">
            <a:noFill/>
            <a:miter lim="800000"/>
            <a:headEnd/>
            <a:tailEnd/>
          </a:ln>
        </p:spPr>
        <p:txBody>
          <a:bodyPr wrap="none" anchor="ctr"/>
          <a:lstStyle/>
          <a:p>
            <a:endParaRPr lang="en-US"/>
          </a:p>
        </p:txBody>
      </p:sp>
      <p:sp>
        <p:nvSpPr>
          <p:cNvPr id="41990" name="Rectangle 5"/>
          <p:cNvSpPr>
            <a:spLocks noChangeArrowheads="1"/>
          </p:cNvSpPr>
          <p:nvPr/>
        </p:nvSpPr>
        <p:spPr bwMode="auto">
          <a:xfrm>
            <a:off x="3005138" y="871538"/>
            <a:ext cx="865187" cy="5986462"/>
          </a:xfrm>
          <a:prstGeom prst="rect">
            <a:avLst/>
          </a:prstGeom>
          <a:solidFill>
            <a:srgbClr val="CCECFF"/>
          </a:solidFill>
          <a:ln w="9525">
            <a:noFill/>
            <a:miter lim="800000"/>
            <a:headEnd/>
            <a:tailEnd/>
          </a:ln>
        </p:spPr>
        <p:txBody>
          <a:bodyPr wrap="none" anchor="ctr"/>
          <a:lstStyle/>
          <a:p>
            <a:endParaRPr lang="en-US"/>
          </a:p>
        </p:txBody>
      </p:sp>
      <p:grpSp>
        <p:nvGrpSpPr>
          <p:cNvPr id="2" name="Group 7"/>
          <p:cNvGrpSpPr>
            <a:grpSpLocks/>
          </p:cNvGrpSpPr>
          <p:nvPr/>
        </p:nvGrpSpPr>
        <p:grpSpPr bwMode="auto">
          <a:xfrm>
            <a:off x="2781300" y="5276850"/>
            <a:ext cx="1419225" cy="1511300"/>
            <a:chOff x="1752" y="3179"/>
            <a:chExt cx="894" cy="952"/>
          </a:xfrm>
        </p:grpSpPr>
        <p:sp>
          <p:nvSpPr>
            <p:cNvPr id="42061" name="Oval 8"/>
            <p:cNvSpPr>
              <a:spLocks noChangeArrowheads="1"/>
            </p:cNvSpPr>
            <p:nvPr/>
          </p:nvSpPr>
          <p:spPr bwMode="auto">
            <a:xfrm>
              <a:off x="1778" y="3812"/>
              <a:ext cx="787" cy="319"/>
            </a:xfrm>
            <a:prstGeom prst="ellipse">
              <a:avLst/>
            </a:prstGeom>
            <a:solidFill>
              <a:srgbClr val="FFCCCC"/>
            </a:solidFill>
            <a:ln w="12700">
              <a:solidFill>
                <a:schemeClr val="bg2"/>
              </a:solidFill>
              <a:round/>
              <a:headEnd/>
              <a:tailEnd/>
            </a:ln>
          </p:spPr>
          <p:txBody>
            <a:bodyPr wrap="none" anchor="ctr"/>
            <a:lstStyle/>
            <a:p>
              <a:endParaRPr lang="en-US"/>
            </a:p>
          </p:txBody>
        </p:sp>
        <p:sp>
          <p:nvSpPr>
            <p:cNvPr id="42062" name="Rectangle 9"/>
            <p:cNvSpPr>
              <a:spLocks noChangeArrowheads="1"/>
            </p:cNvSpPr>
            <p:nvPr/>
          </p:nvSpPr>
          <p:spPr bwMode="auto">
            <a:xfrm>
              <a:off x="1752" y="3766"/>
              <a:ext cx="894" cy="233"/>
            </a:xfrm>
            <a:prstGeom prst="rect">
              <a:avLst/>
            </a:prstGeom>
            <a:solidFill>
              <a:schemeClr val="bg1"/>
            </a:solidFill>
            <a:ln w="9525">
              <a:noFill/>
              <a:miter lim="800000"/>
              <a:headEnd/>
              <a:tailEnd/>
            </a:ln>
          </p:spPr>
          <p:txBody>
            <a:bodyPr wrap="none" anchor="ctr"/>
            <a:lstStyle/>
            <a:p>
              <a:endParaRPr lang="en-US"/>
            </a:p>
          </p:txBody>
        </p:sp>
        <p:sp>
          <p:nvSpPr>
            <p:cNvPr id="42063" name="Rectangle 10"/>
            <p:cNvSpPr>
              <a:spLocks noChangeArrowheads="1"/>
            </p:cNvSpPr>
            <p:nvPr/>
          </p:nvSpPr>
          <p:spPr bwMode="auto">
            <a:xfrm>
              <a:off x="1833" y="3589"/>
              <a:ext cx="686" cy="404"/>
            </a:xfrm>
            <a:prstGeom prst="rect">
              <a:avLst/>
            </a:prstGeom>
            <a:solidFill>
              <a:srgbClr val="00CCCC"/>
            </a:solidFill>
            <a:ln w="12700">
              <a:solidFill>
                <a:schemeClr val="bg2"/>
              </a:solidFill>
              <a:miter lim="800000"/>
              <a:headEnd/>
              <a:tailEnd/>
            </a:ln>
          </p:spPr>
          <p:txBody>
            <a:bodyPr wrap="none" lIns="92075" tIns="46038" rIns="92075" bIns="46038" anchor="ctr"/>
            <a:lstStyle/>
            <a:p>
              <a:pPr algn="ctr">
                <a:lnSpc>
                  <a:spcPct val="120000"/>
                </a:lnSpc>
              </a:pPr>
              <a:r>
                <a:rPr lang="en-US" b="1"/>
                <a:t>O</a:t>
              </a:r>
            </a:p>
            <a:p>
              <a:pPr algn="ctr">
                <a:lnSpc>
                  <a:spcPct val="120000"/>
                </a:lnSpc>
              </a:pPr>
              <a:r>
                <a:rPr lang="en-US" b="1"/>
                <a:t>I</a:t>
              </a:r>
            </a:p>
          </p:txBody>
        </p:sp>
        <p:sp>
          <p:nvSpPr>
            <p:cNvPr id="42064" name="Line 11"/>
            <p:cNvSpPr>
              <a:spLocks noChangeShapeType="1"/>
            </p:cNvSpPr>
            <p:nvPr/>
          </p:nvSpPr>
          <p:spPr bwMode="auto">
            <a:xfrm>
              <a:off x="1917" y="3797"/>
              <a:ext cx="519"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65" name="Line 12"/>
            <p:cNvSpPr>
              <a:spLocks noChangeShapeType="1"/>
            </p:cNvSpPr>
            <p:nvPr/>
          </p:nvSpPr>
          <p:spPr bwMode="auto">
            <a:xfrm flipV="1">
              <a:off x="1830" y="3218"/>
              <a:ext cx="353" cy="792"/>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66" name="Line 13"/>
            <p:cNvSpPr>
              <a:spLocks noChangeShapeType="1"/>
            </p:cNvSpPr>
            <p:nvPr/>
          </p:nvSpPr>
          <p:spPr bwMode="auto">
            <a:xfrm flipH="1" flipV="1">
              <a:off x="2160" y="3240"/>
              <a:ext cx="353" cy="77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67" name="Line 14"/>
            <p:cNvSpPr>
              <a:spLocks noChangeShapeType="1"/>
            </p:cNvSpPr>
            <p:nvPr/>
          </p:nvSpPr>
          <p:spPr bwMode="auto">
            <a:xfrm>
              <a:off x="2172" y="3227"/>
              <a:ext cx="0" cy="358"/>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42068" name="Oval 15"/>
            <p:cNvSpPr>
              <a:spLocks noChangeArrowheads="1"/>
            </p:cNvSpPr>
            <p:nvPr/>
          </p:nvSpPr>
          <p:spPr bwMode="auto">
            <a:xfrm>
              <a:off x="2098" y="3179"/>
              <a:ext cx="136" cy="109"/>
            </a:xfrm>
            <a:prstGeom prst="ellipse">
              <a:avLst/>
            </a:prstGeom>
            <a:solidFill>
              <a:schemeClr val="bg2"/>
            </a:solidFill>
            <a:ln w="12700">
              <a:solidFill>
                <a:schemeClr val="bg2"/>
              </a:solidFill>
              <a:round/>
              <a:headEnd/>
              <a:tailEnd/>
            </a:ln>
          </p:spPr>
          <p:txBody>
            <a:bodyPr wrap="none" anchor="ctr"/>
            <a:lstStyle/>
            <a:p>
              <a:endParaRPr lang="en-US"/>
            </a:p>
          </p:txBody>
        </p:sp>
      </p:grpSp>
      <p:grpSp>
        <p:nvGrpSpPr>
          <p:cNvPr id="3" name="Group 16"/>
          <p:cNvGrpSpPr>
            <a:grpSpLocks/>
          </p:cNvGrpSpPr>
          <p:nvPr/>
        </p:nvGrpSpPr>
        <p:grpSpPr bwMode="auto">
          <a:xfrm>
            <a:off x="4870450" y="5224463"/>
            <a:ext cx="1403350" cy="1563687"/>
            <a:chOff x="3068" y="3146"/>
            <a:chExt cx="884" cy="985"/>
          </a:xfrm>
        </p:grpSpPr>
        <p:sp>
          <p:nvSpPr>
            <p:cNvPr id="42053" name="Oval 17"/>
            <p:cNvSpPr>
              <a:spLocks noChangeArrowheads="1"/>
            </p:cNvSpPr>
            <p:nvPr/>
          </p:nvSpPr>
          <p:spPr bwMode="auto">
            <a:xfrm>
              <a:off x="3094" y="3801"/>
              <a:ext cx="778" cy="330"/>
            </a:xfrm>
            <a:prstGeom prst="ellipse">
              <a:avLst/>
            </a:prstGeom>
            <a:solidFill>
              <a:srgbClr val="FFCCCC"/>
            </a:solidFill>
            <a:ln w="12700">
              <a:solidFill>
                <a:schemeClr val="bg2"/>
              </a:solidFill>
              <a:round/>
              <a:headEnd/>
              <a:tailEnd/>
            </a:ln>
          </p:spPr>
          <p:txBody>
            <a:bodyPr wrap="none" anchor="ctr"/>
            <a:lstStyle/>
            <a:p>
              <a:endParaRPr lang="en-US"/>
            </a:p>
          </p:txBody>
        </p:sp>
        <p:sp>
          <p:nvSpPr>
            <p:cNvPr id="42054" name="Rectangle 18"/>
            <p:cNvSpPr>
              <a:spLocks noChangeArrowheads="1"/>
            </p:cNvSpPr>
            <p:nvPr/>
          </p:nvSpPr>
          <p:spPr bwMode="auto">
            <a:xfrm>
              <a:off x="3068" y="3754"/>
              <a:ext cx="884" cy="240"/>
            </a:xfrm>
            <a:prstGeom prst="rect">
              <a:avLst/>
            </a:prstGeom>
            <a:solidFill>
              <a:schemeClr val="bg1"/>
            </a:solidFill>
            <a:ln w="9525">
              <a:noFill/>
              <a:miter lim="800000"/>
              <a:headEnd/>
              <a:tailEnd/>
            </a:ln>
          </p:spPr>
          <p:txBody>
            <a:bodyPr wrap="none" anchor="ctr"/>
            <a:lstStyle/>
            <a:p>
              <a:endParaRPr lang="en-US"/>
            </a:p>
          </p:txBody>
        </p:sp>
        <p:sp>
          <p:nvSpPr>
            <p:cNvPr id="42055" name="Rectangle 19"/>
            <p:cNvSpPr>
              <a:spLocks noChangeArrowheads="1"/>
            </p:cNvSpPr>
            <p:nvPr/>
          </p:nvSpPr>
          <p:spPr bwMode="auto">
            <a:xfrm>
              <a:off x="3148" y="3571"/>
              <a:ext cx="679" cy="417"/>
            </a:xfrm>
            <a:prstGeom prst="rect">
              <a:avLst/>
            </a:prstGeom>
            <a:solidFill>
              <a:srgbClr val="CC66FF"/>
            </a:solidFill>
            <a:ln w="12700">
              <a:solidFill>
                <a:schemeClr val="bg2"/>
              </a:solidFill>
              <a:miter lim="800000"/>
              <a:headEnd/>
              <a:tailEnd/>
            </a:ln>
          </p:spPr>
          <p:txBody>
            <a:bodyPr wrap="none" lIns="92075" tIns="46038" rIns="92075" bIns="46038" anchor="ctr"/>
            <a:lstStyle/>
            <a:p>
              <a:pPr algn="ctr">
                <a:lnSpc>
                  <a:spcPct val="120000"/>
                </a:lnSpc>
              </a:pPr>
              <a:r>
                <a:rPr lang="en-US" b="1"/>
                <a:t>O</a:t>
              </a:r>
            </a:p>
            <a:p>
              <a:pPr algn="ctr">
                <a:lnSpc>
                  <a:spcPct val="120000"/>
                </a:lnSpc>
              </a:pPr>
              <a:r>
                <a:rPr lang="en-US" b="1"/>
                <a:t>I</a:t>
              </a:r>
            </a:p>
          </p:txBody>
        </p:sp>
        <p:sp>
          <p:nvSpPr>
            <p:cNvPr id="42056" name="Line 20"/>
            <p:cNvSpPr>
              <a:spLocks noChangeShapeType="1"/>
            </p:cNvSpPr>
            <p:nvPr/>
          </p:nvSpPr>
          <p:spPr bwMode="auto">
            <a:xfrm>
              <a:off x="3232" y="3786"/>
              <a:ext cx="513"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57" name="Line 21"/>
            <p:cNvSpPr>
              <a:spLocks noChangeShapeType="1"/>
            </p:cNvSpPr>
            <p:nvPr/>
          </p:nvSpPr>
          <p:spPr bwMode="auto">
            <a:xfrm flipV="1">
              <a:off x="3145" y="3186"/>
              <a:ext cx="349" cy="819"/>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58" name="Line 22"/>
            <p:cNvSpPr>
              <a:spLocks noChangeShapeType="1"/>
            </p:cNvSpPr>
            <p:nvPr/>
          </p:nvSpPr>
          <p:spPr bwMode="auto">
            <a:xfrm flipH="1" flipV="1">
              <a:off x="3472" y="3208"/>
              <a:ext cx="349" cy="797"/>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59" name="Line 23"/>
            <p:cNvSpPr>
              <a:spLocks noChangeShapeType="1"/>
            </p:cNvSpPr>
            <p:nvPr/>
          </p:nvSpPr>
          <p:spPr bwMode="auto">
            <a:xfrm>
              <a:off x="3483" y="3197"/>
              <a:ext cx="0" cy="371"/>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42060" name="Oval 24"/>
            <p:cNvSpPr>
              <a:spLocks noChangeArrowheads="1"/>
            </p:cNvSpPr>
            <p:nvPr/>
          </p:nvSpPr>
          <p:spPr bwMode="auto">
            <a:xfrm>
              <a:off x="3410" y="3146"/>
              <a:ext cx="134" cy="112"/>
            </a:xfrm>
            <a:prstGeom prst="ellipse">
              <a:avLst/>
            </a:prstGeom>
            <a:solidFill>
              <a:schemeClr val="bg2"/>
            </a:solidFill>
            <a:ln w="12700">
              <a:solidFill>
                <a:schemeClr val="bg2"/>
              </a:solidFill>
              <a:round/>
              <a:headEnd/>
              <a:tailEnd/>
            </a:ln>
          </p:spPr>
          <p:txBody>
            <a:bodyPr wrap="none" anchor="ctr"/>
            <a:lstStyle/>
            <a:p>
              <a:endParaRPr lang="en-US"/>
            </a:p>
          </p:txBody>
        </p:sp>
      </p:grpSp>
      <p:sp>
        <p:nvSpPr>
          <p:cNvPr id="41993" name="Rectangle 25"/>
          <p:cNvSpPr>
            <a:spLocks noChangeArrowheads="1"/>
          </p:cNvSpPr>
          <p:nvPr/>
        </p:nvSpPr>
        <p:spPr bwMode="auto">
          <a:xfrm>
            <a:off x="2932113" y="6491288"/>
            <a:ext cx="1022350" cy="366712"/>
          </a:xfrm>
          <a:prstGeom prst="rect">
            <a:avLst/>
          </a:prstGeom>
          <a:noFill/>
          <a:ln w="9525">
            <a:noFill/>
            <a:miter lim="800000"/>
            <a:headEnd/>
            <a:tailEnd/>
          </a:ln>
        </p:spPr>
        <p:txBody>
          <a:bodyPr wrap="none" lIns="92075" tIns="46038" rIns="92075" bIns="46038">
            <a:spAutoFit/>
          </a:bodyPr>
          <a:lstStyle/>
          <a:p>
            <a:r>
              <a:rPr lang="en-US" b="1">
                <a:latin typeface="Times New Roman" pitchFamily="18" charset="0"/>
              </a:rPr>
              <a:t>Satisfied</a:t>
            </a:r>
          </a:p>
        </p:txBody>
      </p:sp>
      <p:sp>
        <p:nvSpPr>
          <p:cNvPr id="41994" name="Rectangle 26"/>
          <p:cNvSpPr>
            <a:spLocks noChangeArrowheads="1"/>
          </p:cNvSpPr>
          <p:nvPr/>
        </p:nvSpPr>
        <p:spPr bwMode="auto">
          <a:xfrm>
            <a:off x="5022850" y="6491288"/>
            <a:ext cx="1022350" cy="366712"/>
          </a:xfrm>
          <a:prstGeom prst="rect">
            <a:avLst/>
          </a:prstGeom>
          <a:noFill/>
          <a:ln w="9525">
            <a:noFill/>
            <a:miter lim="800000"/>
            <a:headEnd/>
            <a:tailEnd/>
          </a:ln>
        </p:spPr>
        <p:txBody>
          <a:bodyPr wrap="none" lIns="92075" tIns="46038" rIns="92075" bIns="46038">
            <a:spAutoFit/>
          </a:bodyPr>
          <a:lstStyle/>
          <a:p>
            <a:r>
              <a:rPr lang="en-US" b="1">
                <a:latin typeface="Times New Roman" pitchFamily="18" charset="0"/>
              </a:rPr>
              <a:t>Satisfied</a:t>
            </a:r>
          </a:p>
        </p:txBody>
      </p:sp>
      <p:sp>
        <p:nvSpPr>
          <p:cNvPr id="41995" name="Oval 27"/>
          <p:cNvSpPr>
            <a:spLocks noChangeArrowheads="1"/>
          </p:cNvSpPr>
          <p:nvPr/>
        </p:nvSpPr>
        <p:spPr bwMode="auto">
          <a:xfrm>
            <a:off x="5426075" y="3506788"/>
            <a:ext cx="215900" cy="173037"/>
          </a:xfrm>
          <a:prstGeom prst="ellipse">
            <a:avLst/>
          </a:prstGeom>
          <a:solidFill>
            <a:schemeClr val="bg2"/>
          </a:solidFill>
          <a:ln w="12700">
            <a:solidFill>
              <a:schemeClr val="bg2"/>
            </a:solidFill>
            <a:round/>
            <a:headEnd/>
            <a:tailEnd/>
          </a:ln>
        </p:spPr>
        <p:txBody>
          <a:bodyPr wrap="none" anchor="ctr"/>
          <a:lstStyle/>
          <a:p>
            <a:endParaRPr lang="en-US"/>
          </a:p>
        </p:txBody>
      </p:sp>
      <p:grpSp>
        <p:nvGrpSpPr>
          <p:cNvPr id="4" name="Group 28"/>
          <p:cNvGrpSpPr>
            <a:grpSpLocks/>
          </p:cNvGrpSpPr>
          <p:nvPr/>
        </p:nvGrpSpPr>
        <p:grpSpPr bwMode="auto">
          <a:xfrm>
            <a:off x="2743200" y="1373188"/>
            <a:ext cx="1419225" cy="1511300"/>
            <a:chOff x="1739" y="735"/>
            <a:chExt cx="894" cy="952"/>
          </a:xfrm>
        </p:grpSpPr>
        <p:sp>
          <p:nvSpPr>
            <p:cNvPr id="42045" name="Oval 29"/>
            <p:cNvSpPr>
              <a:spLocks noChangeArrowheads="1"/>
            </p:cNvSpPr>
            <p:nvPr/>
          </p:nvSpPr>
          <p:spPr bwMode="auto">
            <a:xfrm>
              <a:off x="1765" y="1368"/>
              <a:ext cx="787" cy="319"/>
            </a:xfrm>
            <a:prstGeom prst="ellipse">
              <a:avLst/>
            </a:prstGeom>
            <a:solidFill>
              <a:srgbClr val="FFCCCC"/>
            </a:solidFill>
            <a:ln w="12700">
              <a:solidFill>
                <a:schemeClr val="bg2"/>
              </a:solidFill>
              <a:round/>
              <a:headEnd/>
              <a:tailEnd/>
            </a:ln>
          </p:spPr>
          <p:txBody>
            <a:bodyPr wrap="none" anchor="ctr"/>
            <a:lstStyle/>
            <a:p>
              <a:endParaRPr lang="en-US"/>
            </a:p>
          </p:txBody>
        </p:sp>
        <p:sp>
          <p:nvSpPr>
            <p:cNvPr id="42046" name="Rectangle 30"/>
            <p:cNvSpPr>
              <a:spLocks noChangeArrowheads="1"/>
            </p:cNvSpPr>
            <p:nvPr/>
          </p:nvSpPr>
          <p:spPr bwMode="auto">
            <a:xfrm>
              <a:off x="1739" y="1322"/>
              <a:ext cx="894" cy="233"/>
            </a:xfrm>
            <a:prstGeom prst="rect">
              <a:avLst/>
            </a:prstGeom>
            <a:solidFill>
              <a:schemeClr val="bg1"/>
            </a:solidFill>
            <a:ln w="9525">
              <a:noFill/>
              <a:miter lim="800000"/>
              <a:headEnd/>
              <a:tailEnd/>
            </a:ln>
          </p:spPr>
          <p:txBody>
            <a:bodyPr wrap="none" anchor="ctr"/>
            <a:lstStyle/>
            <a:p>
              <a:endParaRPr lang="en-US"/>
            </a:p>
          </p:txBody>
        </p:sp>
        <p:sp>
          <p:nvSpPr>
            <p:cNvPr id="42047" name="Rectangle 31"/>
            <p:cNvSpPr>
              <a:spLocks noChangeArrowheads="1"/>
            </p:cNvSpPr>
            <p:nvPr/>
          </p:nvSpPr>
          <p:spPr bwMode="auto">
            <a:xfrm>
              <a:off x="1820" y="1145"/>
              <a:ext cx="686" cy="404"/>
            </a:xfrm>
            <a:prstGeom prst="rect">
              <a:avLst/>
            </a:prstGeom>
            <a:solidFill>
              <a:srgbClr val="00CCCC"/>
            </a:solidFill>
            <a:ln w="12700">
              <a:solidFill>
                <a:schemeClr val="bg2"/>
              </a:solidFill>
              <a:miter lim="800000"/>
              <a:headEnd/>
              <a:tailEnd/>
            </a:ln>
          </p:spPr>
          <p:txBody>
            <a:bodyPr wrap="none" lIns="92075" tIns="46038" rIns="92075" bIns="46038" anchor="ctr"/>
            <a:lstStyle/>
            <a:p>
              <a:pPr algn="ctr">
                <a:lnSpc>
                  <a:spcPct val="120000"/>
                </a:lnSpc>
              </a:pPr>
              <a:r>
                <a:rPr lang="en-US" b="1"/>
                <a:t>O</a:t>
              </a:r>
            </a:p>
            <a:p>
              <a:pPr algn="ctr">
                <a:lnSpc>
                  <a:spcPct val="120000"/>
                </a:lnSpc>
              </a:pPr>
              <a:r>
                <a:rPr lang="en-US" b="1"/>
                <a:t>I</a:t>
              </a:r>
            </a:p>
          </p:txBody>
        </p:sp>
        <p:sp>
          <p:nvSpPr>
            <p:cNvPr id="42048" name="Line 32"/>
            <p:cNvSpPr>
              <a:spLocks noChangeShapeType="1"/>
            </p:cNvSpPr>
            <p:nvPr/>
          </p:nvSpPr>
          <p:spPr bwMode="auto">
            <a:xfrm>
              <a:off x="1904" y="1353"/>
              <a:ext cx="519"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49" name="Line 33"/>
            <p:cNvSpPr>
              <a:spLocks noChangeShapeType="1"/>
            </p:cNvSpPr>
            <p:nvPr/>
          </p:nvSpPr>
          <p:spPr bwMode="auto">
            <a:xfrm flipV="1">
              <a:off x="1817" y="774"/>
              <a:ext cx="353" cy="792"/>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50" name="Line 34"/>
            <p:cNvSpPr>
              <a:spLocks noChangeShapeType="1"/>
            </p:cNvSpPr>
            <p:nvPr/>
          </p:nvSpPr>
          <p:spPr bwMode="auto">
            <a:xfrm flipH="1" flipV="1">
              <a:off x="2147" y="796"/>
              <a:ext cx="353" cy="77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51" name="Line 35"/>
            <p:cNvSpPr>
              <a:spLocks noChangeShapeType="1"/>
            </p:cNvSpPr>
            <p:nvPr/>
          </p:nvSpPr>
          <p:spPr bwMode="auto">
            <a:xfrm>
              <a:off x="2159" y="783"/>
              <a:ext cx="0" cy="358"/>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42052" name="Oval 36"/>
            <p:cNvSpPr>
              <a:spLocks noChangeArrowheads="1"/>
            </p:cNvSpPr>
            <p:nvPr/>
          </p:nvSpPr>
          <p:spPr bwMode="auto">
            <a:xfrm>
              <a:off x="2085" y="735"/>
              <a:ext cx="136" cy="109"/>
            </a:xfrm>
            <a:prstGeom prst="ellipse">
              <a:avLst/>
            </a:prstGeom>
            <a:solidFill>
              <a:schemeClr val="bg2"/>
            </a:solidFill>
            <a:ln w="12700">
              <a:solidFill>
                <a:schemeClr val="bg2"/>
              </a:solidFill>
              <a:round/>
              <a:headEnd/>
              <a:tailEnd/>
            </a:ln>
          </p:spPr>
          <p:txBody>
            <a:bodyPr wrap="none" anchor="ctr"/>
            <a:lstStyle/>
            <a:p>
              <a:endParaRPr lang="en-US"/>
            </a:p>
          </p:txBody>
        </p:sp>
      </p:grpSp>
      <p:sp>
        <p:nvSpPr>
          <p:cNvPr id="41997" name="Oval 37"/>
          <p:cNvSpPr>
            <a:spLocks noChangeArrowheads="1"/>
          </p:cNvSpPr>
          <p:nvPr/>
        </p:nvSpPr>
        <p:spPr bwMode="auto">
          <a:xfrm>
            <a:off x="4918075" y="1955800"/>
            <a:ext cx="1235075" cy="523875"/>
          </a:xfrm>
          <a:prstGeom prst="ellipse">
            <a:avLst/>
          </a:prstGeom>
          <a:solidFill>
            <a:srgbClr val="FFCCCC"/>
          </a:solidFill>
          <a:ln w="12700">
            <a:solidFill>
              <a:schemeClr val="bg2"/>
            </a:solidFill>
            <a:round/>
            <a:headEnd/>
            <a:tailEnd/>
          </a:ln>
        </p:spPr>
        <p:txBody>
          <a:bodyPr wrap="none" anchor="ctr"/>
          <a:lstStyle/>
          <a:p>
            <a:endParaRPr lang="en-US"/>
          </a:p>
        </p:txBody>
      </p:sp>
      <p:sp>
        <p:nvSpPr>
          <p:cNvPr id="41998" name="Rectangle 38"/>
          <p:cNvSpPr>
            <a:spLocks noChangeArrowheads="1"/>
          </p:cNvSpPr>
          <p:nvPr/>
        </p:nvSpPr>
        <p:spPr bwMode="auto">
          <a:xfrm>
            <a:off x="4876800" y="1881188"/>
            <a:ext cx="1403350" cy="381000"/>
          </a:xfrm>
          <a:prstGeom prst="rect">
            <a:avLst/>
          </a:prstGeom>
          <a:solidFill>
            <a:schemeClr val="bg1"/>
          </a:solidFill>
          <a:ln w="9525">
            <a:noFill/>
            <a:miter lim="800000"/>
            <a:headEnd/>
            <a:tailEnd/>
          </a:ln>
        </p:spPr>
        <p:txBody>
          <a:bodyPr wrap="none" anchor="ctr"/>
          <a:lstStyle/>
          <a:p>
            <a:endParaRPr lang="en-US"/>
          </a:p>
        </p:txBody>
      </p:sp>
      <p:sp>
        <p:nvSpPr>
          <p:cNvPr id="41999" name="Rectangle 39"/>
          <p:cNvSpPr>
            <a:spLocks noChangeArrowheads="1"/>
          </p:cNvSpPr>
          <p:nvPr/>
        </p:nvSpPr>
        <p:spPr bwMode="auto">
          <a:xfrm>
            <a:off x="4953000" y="1601788"/>
            <a:ext cx="1295400" cy="661987"/>
          </a:xfrm>
          <a:prstGeom prst="rect">
            <a:avLst/>
          </a:prstGeom>
          <a:solidFill>
            <a:srgbClr val="CC66FF"/>
          </a:solidFill>
          <a:ln w="12700">
            <a:solidFill>
              <a:schemeClr val="bg2"/>
            </a:solidFill>
            <a:miter lim="800000"/>
            <a:headEnd/>
            <a:tailEnd/>
          </a:ln>
        </p:spPr>
        <p:txBody>
          <a:bodyPr wrap="none" lIns="92075" tIns="46038" rIns="92075" bIns="46038" anchor="ctr"/>
          <a:lstStyle/>
          <a:p>
            <a:pPr algn="ctr">
              <a:lnSpc>
                <a:spcPct val="120000"/>
              </a:lnSpc>
            </a:pPr>
            <a:endParaRPr lang="en-US" b="1"/>
          </a:p>
          <a:p>
            <a:pPr algn="ctr">
              <a:lnSpc>
                <a:spcPct val="120000"/>
              </a:lnSpc>
            </a:pPr>
            <a:endParaRPr lang="en-US" b="1"/>
          </a:p>
        </p:txBody>
      </p:sp>
      <p:sp>
        <p:nvSpPr>
          <p:cNvPr id="42000" name="Line 40"/>
          <p:cNvSpPr>
            <a:spLocks noChangeShapeType="1"/>
          </p:cNvSpPr>
          <p:nvPr/>
        </p:nvSpPr>
        <p:spPr bwMode="auto">
          <a:xfrm>
            <a:off x="5137150" y="1931988"/>
            <a:ext cx="814388"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01" name="Line 41"/>
          <p:cNvSpPr>
            <a:spLocks noChangeShapeType="1"/>
          </p:cNvSpPr>
          <p:nvPr/>
        </p:nvSpPr>
        <p:spPr bwMode="auto">
          <a:xfrm flipV="1">
            <a:off x="4999038" y="979488"/>
            <a:ext cx="554037" cy="1300162"/>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02" name="Line 42"/>
          <p:cNvSpPr>
            <a:spLocks noChangeShapeType="1"/>
          </p:cNvSpPr>
          <p:nvPr/>
        </p:nvSpPr>
        <p:spPr bwMode="auto">
          <a:xfrm flipH="1" flipV="1">
            <a:off x="5518150" y="1014413"/>
            <a:ext cx="554038" cy="1265237"/>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03" name="Line 43"/>
          <p:cNvSpPr>
            <a:spLocks noChangeShapeType="1"/>
          </p:cNvSpPr>
          <p:nvPr/>
        </p:nvSpPr>
        <p:spPr bwMode="auto">
          <a:xfrm>
            <a:off x="5535613" y="996950"/>
            <a:ext cx="0" cy="58896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42004" name="Oval 44"/>
          <p:cNvSpPr>
            <a:spLocks noChangeArrowheads="1"/>
          </p:cNvSpPr>
          <p:nvPr/>
        </p:nvSpPr>
        <p:spPr bwMode="auto">
          <a:xfrm>
            <a:off x="5419725" y="915988"/>
            <a:ext cx="212725" cy="177800"/>
          </a:xfrm>
          <a:prstGeom prst="ellipse">
            <a:avLst/>
          </a:prstGeom>
          <a:solidFill>
            <a:schemeClr val="bg2"/>
          </a:solidFill>
          <a:ln w="12700">
            <a:solidFill>
              <a:schemeClr val="bg2"/>
            </a:solidFill>
            <a:round/>
            <a:headEnd/>
            <a:tailEnd/>
          </a:ln>
        </p:spPr>
        <p:txBody>
          <a:bodyPr wrap="none" anchor="ctr"/>
          <a:lstStyle/>
          <a:p>
            <a:endParaRPr lang="en-US"/>
          </a:p>
        </p:txBody>
      </p:sp>
      <p:sp>
        <p:nvSpPr>
          <p:cNvPr id="42005" name="Rectangle 45"/>
          <p:cNvSpPr>
            <a:spLocks noChangeArrowheads="1"/>
          </p:cNvSpPr>
          <p:nvPr/>
        </p:nvSpPr>
        <p:spPr bwMode="auto">
          <a:xfrm>
            <a:off x="3067050" y="4394200"/>
            <a:ext cx="844550" cy="366713"/>
          </a:xfrm>
          <a:prstGeom prst="rect">
            <a:avLst/>
          </a:prstGeom>
          <a:noFill/>
          <a:ln w="9525">
            <a:noFill/>
            <a:miter lim="800000"/>
            <a:headEnd/>
            <a:tailEnd/>
          </a:ln>
        </p:spPr>
        <p:txBody>
          <a:bodyPr wrap="none" lIns="92075" tIns="46038" rIns="92075" bIns="46038">
            <a:spAutoFit/>
          </a:bodyPr>
          <a:lstStyle/>
          <a:p>
            <a:r>
              <a:rPr lang="en-US" b="1"/>
              <a:t>Angry</a:t>
            </a:r>
          </a:p>
        </p:txBody>
      </p:sp>
      <p:sp>
        <p:nvSpPr>
          <p:cNvPr id="42006" name="Line 46"/>
          <p:cNvSpPr>
            <a:spLocks noChangeShapeType="1"/>
          </p:cNvSpPr>
          <p:nvPr/>
        </p:nvSpPr>
        <p:spPr bwMode="auto">
          <a:xfrm>
            <a:off x="3470275" y="5321300"/>
            <a:ext cx="2062163"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07" name="Oval 47"/>
          <p:cNvSpPr>
            <a:spLocks noChangeArrowheads="1"/>
          </p:cNvSpPr>
          <p:nvPr/>
        </p:nvSpPr>
        <p:spPr bwMode="auto">
          <a:xfrm>
            <a:off x="4383088" y="5099050"/>
            <a:ext cx="236537" cy="219075"/>
          </a:xfrm>
          <a:prstGeom prst="ellipse">
            <a:avLst/>
          </a:prstGeom>
          <a:solidFill>
            <a:schemeClr val="bg1"/>
          </a:solidFill>
          <a:ln w="76200">
            <a:solidFill>
              <a:schemeClr val="bg2"/>
            </a:solidFill>
            <a:round/>
            <a:headEnd/>
            <a:tailEnd/>
          </a:ln>
        </p:spPr>
        <p:txBody>
          <a:bodyPr wrap="none" anchor="ctr"/>
          <a:lstStyle/>
          <a:p>
            <a:endParaRPr lang="en-US"/>
          </a:p>
        </p:txBody>
      </p:sp>
      <p:sp>
        <p:nvSpPr>
          <p:cNvPr id="42008" name="Line 48"/>
          <p:cNvSpPr>
            <a:spLocks noChangeShapeType="1"/>
          </p:cNvSpPr>
          <p:nvPr/>
        </p:nvSpPr>
        <p:spPr bwMode="auto">
          <a:xfrm>
            <a:off x="3470275" y="3190875"/>
            <a:ext cx="2079625" cy="415925"/>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09" name="Line 49"/>
          <p:cNvSpPr>
            <a:spLocks noChangeShapeType="1"/>
          </p:cNvSpPr>
          <p:nvPr/>
        </p:nvSpPr>
        <p:spPr bwMode="auto">
          <a:xfrm flipV="1">
            <a:off x="3470275" y="1062038"/>
            <a:ext cx="2027238" cy="43180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10" name="Oval 50"/>
          <p:cNvSpPr>
            <a:spLocks noChangeArrowheads="1"/>
          </p:cNvSpPr>
          <p:nvPr/>
        </p:nvSpPr>
        <p:spPr bwMode="auto">
          <a:xfrm>
            <a:off x="4381500" y="3121025"/>
            <a:ext cx="236538" cy="219075"/>
          </a:xfrm>
          <a:prstGeom prst="ellipse">
            <a:avLst/>
          </a:prstGeom>
          <a:solidFill>
            <a:schemeClr val="bg1"/>
          </a:solidFill>
          <a:ln w="76200">
            <a:solidFill>
              <a:schemeClr val="bg2"/>
            </a:solidFill>
            <a:round/>
            <a:headEnd/>
            <a:tailEnd/>
          </a:ln>
        </p:spPr>
        <p:txBody>
          <a:bodyPr wrap="none" anchor="ctr"/>
          <a:lstStyle/>
          <a:p>
            <a:endParaRPr lang="en-US"/>
          </a:p>
        </p:txBody>
      </p:sp>
      <p:sp>
        <p:nvSpPr>
          <p:cNvPr id="42011" name="Oval 51"/>
          <p:cNvSpPr>
            <a:spLocks noChangeArrowheads="1"/>
          </p:cNvSpPr>
          <p:nvPr/>
        </p:nvSpPr>
        <p:spPr bwMode="auto">
          <a:xfrm>
            <a:off x="4381500" y="1008063"/>
            <a:ext cx="236538" cy="219075"/>
          </a:xfrm>
          <a:prstGeom prst="ellipse">
            <a:avLst/>
          </a:prstGeom>
          <a:solidFill>
            <a:schemeClr val="bg1"/>
          </a:solidFill>
          <a:ln w="76200">
            <a:solidFill>
              <a:schemeClr val="bg2"/>
            </a:solidFill>
            <a:round/>
            <a:headEnd/>
            <a:tailEnd/>
          </a:ln>
        </p:spPr>
        <p:txBody>
          <a:bodyPr wrap="none" anchor="ctr"/>
          <a:lstStyle/>
          <a:p>
            <a:endParaRPr lang="en-US"/>
          </a:p>
        </p:txBody>
      </p:sp>
      <p:sp>
        <p:nvSpPr>
          <p:cNvPr id="42012" name="Rectangle 52"/>
          <p:cNvSpPr>
            <a:spLocks noChangeArrowheads="1"/>
          </p:cNvSpPr>
          <p:nvPr/>
        </p:nvSpPr>
        <p:spPr bwMode="auto">
          <a:xfrm>
            <a:off x="3841750" y="274638"/>
            <a:ext cx="1350963" cy="588962"/>
          </a:xfrm>
          <a:prstGeom prst="rect">
            <a:avLst/>
          </a:prstGeom>
          <a:solidFill>
            <a:srgbClr val="CCECFF"/>
          </a:solidFill>
          <a:ln w="12700">
            <a:solidFill>
              <a:schemeClr val="bg2"/>
            </a:solidFill>
            <a:miter lim="800000"/>
            <a:headEnd/>
            <a:tailEnd/>
          </a:ln>
        </p:spPr>
        <p:txBody>
          <a:bodyPr wrap="none" lIns="92075" tIns="46038" rIns="92075" bIns="46038" anchor="ctr"/>
          <a:lstStyle/>
          <a:p>
            <a:pPr algn="ctr"/>
            <a:r>
              <a:rPr lang="en-US" b="1"/>
              <a:t>Social</a:t>
            </a:r>
          </a:p>
          <a:p>
            <a:pPr algn="ctr"/>
            <a:r>
              <a:rPr lang="en-US" b="1"/>
              <a:t>Comparison</a:t>
            </a:r>
          </a:p>
        </p:txBody>
      </p:sp>
      <p:sp>
        <p:nvSpPr>
          <p:cNvPr id="42013" name="Rectangle 53"/>
          <p:cNvSpPr>
            <a:spLocks noChangeArrowheads="1"/>
          </p:cNvSpPr>
          <p:nvPr/>
        </p:nvSpPr>
        <p:spPr bwMode="auto">
          <a:xfrm>
            <a:off x="2921000" y="228600"/>
            <a:ext cx="958850" cy="641350"/>
          </a:xfrm>
          <a:prstGeom prst="rect">
            <a:avLst/>
          </a:prstGeom>
          <a:noFill/>
          <a:ln w="9525">
            <a:noFill/>
            <a:miter lim="800000"/>
            <a:headEnd/>
            <a:tailEnd/>
          </a:ln>
        </p:spPr>
        <p:txBody>
          <a:bodyPr wrap="none" lIns="92075" tIns="46038" rIns="92075" bIns="46038">
            <a:spAutoFit/>
          </a:bodyPr>
          <a:lstStyle/>
          <a:p>
            <a:pPr algn="ctr"/>
            <a:r>
              <a:rPr lang="en-US" b="1"/>
              <a:t>Person</a:t>
            </a:r>
          </a:p>
          <a:p>
            <a:pPr algn="ctr"/>
            <a:r>
              <a:rPr lang="en-US" b="1"/>
              <a:t>A</a:t>
            </a:r>
          </a:p>
        </p:txBody>
      </p:sp>
      <p:sp>
        <p:nvSpPr>
          <p:cNvPr id="42014" name="Rectangle 54"/>
          <p:cNvSpPr>
            <a:spLocks noChangeArrowheads="1"/>
          </p:cNvSpPr>
          <p:nvPr/>
        </p:nvSpPr>
        <p:spPr bwMode="auto">
          <a:xfrm>
            <a:off x="5130800" y="228600"/>
            <a:ext cx="958850" cy="641350"/>
          </a:xfrm>
          <a:prstGeom prst="rect">
            <a:avLst/>
          </a:prstGeom>
          <a:noFill/>
          <a:ln w="9525">
            <a:noFill/>
            <a:miter lim="800000"/>
            <a:headEnd/>
            <a:tailEnd/>
          </a:ln>
        </p:spPr>
        <p:txBody>
          <a:bodyPr wrap="none" lIns="92075" tIns="46038" rIns="92075" bIns="46038">
            <a:spAutoFit/>
          </a:bodyPr>
          <a:lstStyle/>
          <a:p>
            <a:pPr algn="ctr"/>
            <a:r>
              <a:rPr lang="en-US" b="1"/>
              <a:t>Person</a:t>
            </a:r>
          </a:p>
          <a:p>
            <a:pPr algn="ctr"/>
            <a:r>
              <a:rPr lang="en-US" b="1"/>
              <a:t>B</a:t>
            </a:r>
          </a:p>
        </p:txBody>
      </p:sp>
      <p:sp>
        <p:nvSpPr>
          <p:cNvPr id="42015" name="Rectangle 55"/>
          <p:cNvSpPr>
            <a:spLocks noChangeArrowheads="1"/>
          </p:cNvSpPr>
          <p:nvPr/>
        </p:nvSpPr>
        <p:spPr bwMode="auto">
          <a:xfrm>
            <a:off x="6305550" y="4114800"/>
            <a:ext cx="1784350" cy="915988"/>
          </a:xfrm>
          <a:prstGeom prst="rect">
            <a:avLst/>
          </a:prstGeom>
          <a:noFill/>
          <a:ln w="9525">
            <a:noFill/>
            <a:miter lim="800000"/>
            <a:headEnd/>
            <a:tailEnd/>
          </a:ln>
        </p:spPr>
        <p:txBody>
          <a:bodyPr wrap="none" lIns="92075" tIns="46038" rIns="92075" bIns="46038">
            <a:spAutoFit/>
          </a:bodyPr>
          <a:lstStyle/>
          <a:p>
            <a:pPr algn="r"/>
            <a:r>
              <a:rPr lang="en-US" b="1"/>
              <a:t>Underpayment</a:t>
            </a:r>
          </a:p>
          <a:p>
            <a:pPr algn="r"/>
            <a:r>
              <a:rPr lang="en-US" b="1"/>
              <a:t>inequity</a:t>
            </a:r>
          </a:p>
          <a:p>
            <a:pPr algn="r"/>
            <a:r>
              <a:rPr lang="en-US" b="1"/>
              <a:t>for Person B</a:t>
            </a:r>
          </a:p>
        </p:txBody>
      </p:sp>
      <p:sp>
        <p:nvSpPr>
          <p:cNvPr id="42016" name="Rectangle 56"/>
          <p:cNvSpPr>
            <a:spLocks noChangeArrowheads="1"/>
          </p:cNvSpPr>
          <p:nvPr/>
        </p:nvSpPr>
        <p:spPr bwMode="auto">
          <a:xfrm>
            <a:off x="6477000" y="5821363"/>
            <a:ext cx="1555750" cy="915987"/>
          </a:xfrm>
          <a:prstGeom prst="rect">
            <a:avLst/>
          </a:prstGeom>
          <a:noFill/>
          <a:ln w="9525">
            <a:noFill/>
            <a:miter lim="800000"/>
            <a:headEnd/>
            <a:tailEnd/>
          </a:ln>
        </p:spPr>
        <p:txBody>
          <a:bodyPr wrap="none" lIns="92075" tIns="46038" rIns="92075" bIns="46038">
            <a:spAutoFit/>
          </a:bodyPr>
          <a:lstStyle/>
          <a:p>
            <a:pPr algn="r"/>
            <a:r>
              <a:rPr lang="en-US" b="1"/>
              <a:t>Equitable</a:t>
            </a:r>
          </a:p>
          <a:p>
            <a:pPr algn="r"/>
            <a:r>
              <a:rPr lang="en-US" b="1"/>
              <a:t>payment</a:t>
            </a:r>
          </a:p>
          <a:p>
            <a:pPr algn="r"/>
            <a:r>
              <a:rPr lang="en-US" b="1"/>
              <a:t>for Person B</a:t>
            </a:r>
          </a:p>
        </p:txBody>
      </p:sp>
      <p:sp>
        <p:nvSpPr>
          <p:cNvPr id="42017" name="Rectangle 57"/>
          <p:cNvSpPr>
            <a:spLocks noChangeArrowheads="1"/>
          </p:cNvSpPr>
          <p:nvPr/>
        </p:nvSpPr>
        <p:spPr bwMode="auto">
          <a:xfrm>
            <a:off x="6507163" y="1582738"/>
            <a:ext cx="1644650" cy="915987"/>
          </a:xfrm>
          <a:prstGeom prst="rect">
            <a:avLst/>
          </a:prstGeom>
          <a:noFill/>
          <a:ln w="9525">
            <a:noFill/>
            <a:miter lim="800000"/>
            <a:headEnd/>
            <a:tailEnd/>
          </a:ln>
        </p:spPr>
        <p:txBody>
          <a:bodyPr wrap="none" lIns="92075" tIns="46038" rIns="92075" bIns="46038">
            <a:spAutoFit/>
          </a:bodyPr>
          <a:lstStyle/>
          <a:p>
            <a:pPr algn="r"/>
            <a:r>
              <a:rPr lang="en-US" b="1"/>
              <a:t>Overpayment</a:t>
            </a:r>
          </a:p>
          <a:p>
            <a:pPr algn="r"/>
            <a:r>
              <a:rPr lang="en-US" b="1"/>
              <a:t>inequity</a:t>
            </a:r>
          </a:p>
          <a:p>
            <a:pPr algn="r"/>
            <a:r>
              <a:rPr lang="en-US" b="1"/>
              <a:t>for Person B</a:t>
            </a:r>
          </a:p>
        </p:txBody>
      </p:sp>
      <p:sp>
        <p:nvSpPr>
          <p:cNvPr id="42018" name="Rectangle 58"/>
          <p:cNvSpPr>
            <a:spLocks noChangeArrowheads="1"/>
          </p:cNvSpPr>
          <p:nvPr/>
        </p:nvSpPr>
        <p:spPr bwMode="auto">
          <a:xfrm>
            <a:off x="4135438" y="1484313"/>
            <a:ext cx="730250" cy="641350"/>
          </a:xfrm>
          <a:prstGeom prst="rect">
            <a:avLst/>
          </a:prstGeom>
          <a:noFill/>
          <a:ln w="9525">
            <a:noFill/>
            <a:miter lim="800000"/>
            <a:headEnd/>
            <a:tailEnd/>
          </a:ln>
        </p:spPr>
        <p:txBody>
          <a:bodyPr wrap="none" lIns="92075" tIns="46038" rIns="92075" bIns="46038">
            <a:spAutoFit/>
          </a:bodyPr>
          <a:lstStyle/>
          <a:p>
            <a:pPr algn="ctr"/>
            <a:r>
              <a:rPr lang="en-US" b="1"/>
              <a:t>Less</a:t>
            </a:r>
          </a:p>
          <a:p>
            <a:pPr algn="ctr"/>
            <a:r>
              <a:rPr lang="en-US" b="1"/>
              <a:t>Than</a:t>
            </a:r>
          </a:p>
        </p:txBody>
      </p:sp>
      <p:sp>
        <p:nvSpPr>
          <p:cNvPr id="42019" name="Rectangle 59"/>
          <p:cNvSpPr>
            <a:spLocks noChangeArrowheads="1"/>
          </p:cNvSpPr>
          <p:nvPr/>
        </p:nvSpPr>
        <p:spPr bwMode="auto">
          <a:xfrm>
            <a:off x="4135438" y="3562350"/>
            <a:ext cx="730250" cy="641350"/>
          </a:xfrm>
          <a:prstGeom prst="rect">
            <a:avLst/>
          </a:prstGeom>
          <a:noFill/>
          <a:ln w="9525">
            <a:noFill/>
            <a:miter lim="800000"/>
            <a:headEnd/>
            <a:tailEnd/>
          </a:ln>
        </p:spPr>
        <p:txBody>
          <a:bodyPr wrap="none" lIns="92075" tIns="46038" rIns="92075" bIns="46038">
            <a:spAutoFit/>
          </a:bodyPr>
          <a:lstStyle/>
          <a:p>
            <a:pPr algn="ctr"/>
            <a:r>
              <a:rPr lang="en-US" b="1"/>
              <a:t>More</a:t>
            </a:r>
          </a:p>
          <a:p>
            <a:pPr algn="ctr"/>
            <a:r>
              <a:rPr lang="en-US" b="1"/>
              <a:t>Than</a:t>
            </a:r>
          </a:p>
        </p:txBody>
      </p:sp>
      <p:sp>
        <p:nvSpPr>
          <p:cNvPr id="42020" name="Rectangle 60"/>
          <p:cNvSpPr>
            <a:spLocks noChangeArrowheads="1"/>
          </p:cNvSpPr>
          <p:nvPr/>
        </p:nvSpPr>
        <p:spPr bwMode="auto">
          <a:xfrm>
            <a:off x="4095750" y="5487988"/>
            <a:ext cx="806450" cy="641350"/>
          </a:xfrm>
          <a:prstGeom prst="rect">
            <a:avLst/>
          </a:prstGeom>
          <a:noFill/>
          <a:ln w="9525">
            <a:noFill/>
            <a:miter lim="800000"/>
            <a:headEnd/>
            <a:tailEnd/>
          </a:ln>
        </p:spPr>
        <p:txBody>
          <a:bodyPr wrap="none" lIns="92075" tIns="46038" rIns="92075" bIns="46038">
            <a:spAutoFit/>
          </a:bodyPr>
          <a:lstStyle/>
          <a:p>
            <a:pPr algn="ctr"/>
            <a:r>
              <a:rPr lang="en-US" b="1"/>
              <a:t>Equal</a:t>
            </a:r>
          </a:p>
          <a:p>
            <a:pPr algn="ctr"/>
            <a:r>
              <a:rPr lang="en-US" b="1"/>
              <a:t>To</a:t>
            </a:r>
          </a:p>
        </p:txBody>
      </p:sp>
      <p:sp>
        <p:nvSpPr>
          <p:cNvPr id="42021" name="Line 61"/>
          <p:cNvSpPr>
            <a:spLocks noChangeShapeType="1"/>
          </p:cNvSpPr>
          <p:nvPr/>
        </p:nvSpPr>
        <p:spPr bwMode="auto">
          <a:xfrm flipV="1">
            <a:off x="4179888" y="2205038"/>
            <a:ext cx="641350" cy="258762"/>
          </a:xfrm>
          <a:prstGeom prst="line">
            <a:avLst/>
          </a:prstGeom>
          <a:noFill/>
          <a:ln w="50800">
            <a:solidFill>
              <a:schemeClr val="tx1"/>
            </a:solidFill>
            <a:round/>
            <a:headEnd type="none" w="sm" len="sm"/>
            <a:tailEnd type="stealth" w="med" len="lg"/>
          </a:ln>
        </p:spPr>
        <p:txBody>
          <a:bodyPr wrap="none" anchor="ctr"/>
          <a:lstStyle/>
          <a:p>
            <a:endParaRPr lang="en-US"/>
          </a:p>
        </p:txBody>
      </p:sp>
      <p:sp>
        <p:nvSpPr>
          <p:cNvPr id="42022" name="Line 62"/>
          <p:cNvSpPr>
            <a:spLocks noChangeShapeType="1"/>
          </p:cNvSpPr>
          <p:nvPr/>
        </p:nvSpPr>
        <p:spPr bwMode="auto">
          <a:xfrm>
            <a:off x="4183063" y="4175125"/>
            <a:ext cx="635000" cy="280988"/>
          </a:xfrm>
          <a:prstGeom prst="line">
            <a:avLst/>
          </a:prstGeom>
          <a:noFill/>
          <a:ln w="50800">
            <a:solidFill>
              <a:schemeClr val="tx1"/>
            </a:solidFill>
            <a:round/>
            <a:headEnd type="none" w="sm" len="sm"/>
            <a:tailEnd type="stealth" w="med" len="lg"/>
          </a:ln>
        </p:spPr>
        <p:txBody>
          <a:bodyPr wrap="none" anchor="ctr"/>
          <a:lstStyle/>
          <a:p>
            <a:endParaRPr lang="en-US"/>
          </a:p>
        </p:txBody>
      </p:sp>
      <p:sp>
        <p:nvSpPr>
          <p:cNvPr id="42023" name="Line 63"/>
          <p:cNvSpPr>
            <a:spLocks noChangeShapeType="1"/>
          </p:cNvSpPr>
          <p:nvPr/>
        </p:nvSpPr>
        <p:spPr bwMode="auto">
          <a:xfrm>
            <a:off x="4067175" y="6238875"/>
            <a:ext cx="865188" cy="0"/>
          </a:xfrm>
          <a:prstGeom prst="line">
            <a:avLst/>
          </a:prstGeom>
          <a:noFill/>
          <a:ln w="50800">
            <a:solidFill>
              <a:schemeClr val="tx1"/>
            </a:solidFill>
            <a:round/>
            <a:headEnd type="stealth" w="med" len="lg"/>
            <a:tailEnd type="stealth" w="med" len="lg"/>
          </a:ln>
        </p:spPr>
        <p:txBody>
          <a:bodyPr wrap="none" anchor="ctr"/>
          <a:lstStyle/>
          <a:p>
            <a:endParaRPr lang="en-US"/>
          </a:p>
        </p:txBody>
      </p:sp>
      <p:grpSp>
        <p:nvGrpSpPr>
          <p:cNvPr id="5" name="Group 64"/>
          <p:cNvGrpSpPr>
            <a:grpSpLocks/>
          </p:cNvGrpSpPr>
          <p:nvPr/>
        </p:nvGrpSpPr>
        <p:grpSpPr bwMode="auto">
          <a:xfrm>
            <a:off x="2819400" y="3125788"/>
            <a:ext cx="1419225" cy="1587500"/>
            <a:chOff x="1739" y="735"/>
            <a:chExt cx="894" cy="952"/>
          </a:xfrm>
        </p:grpSpPr>
        <p:sp>
          <p:nvSpPr>
            <p:cNvPr id="42037" name="Oval 65"/>
            <p:cNvSpPr>
              <a:spLocks noChangeArrowheads="1"/>
            </p:cNvSpPr>
            <p:nvPr/>
          </p:nvSpPr>
          <p:spPr bwMode="auto">
            <a:xfrm>
              <a:off x="1765" y="1368"/>
              <a:ext cx="787" cy="319"/>
            </a:xfrm>
            <a:prstGeom prst="ellipse">
              <a:avLst/>
            </a:prstGeom>
            <a:solidFill>
              <a:srgbClr val="FFCCCC"/>
            </a:solidFill>
            <a:ln w="12700">
              <a:solidFill>
                <a:schemeClr val="bg2"/>
              </a:solidFill>
              <a:round/>
              <a:headEnd/>
              <a:tailEnd/>
            </a:ln>
          </p:spPr>
          <p:txBody>
            <a:bodyPr wrap="none" anchor="ctr"/>
            <a:lstStyle/>
            <a:p>
              <a:endParaRPr lang="en-US"/>
            </a:p>
          </p:txBody>
        </p:sp>
        <p:sp>
          <p:nvSpPr>
            <p:cNvPr id="42038" name="Rectangle 66"/>
            <p:cNvSpPr>
              <a:spLocks noChangeArrowheads="1"/>
            </p:cNvSpPr>
            <p:nvPr/>
          </p:nvSpPr>
          <p:spPr bwMode="auto">
            <a:xfrm>
              <a:off x="1739" y="1322"/>
              <a:ext cx="894" cy="233"/>
            </a:xfrm>
            <a:prstGeom prst="rect">
              <a:avLst/>
            </a:prstGeom>
            <a:solidFill>
              <a:schemeClr val="bg1"/>
            </a:solidFill>
            <a:ln w="9525">
              <a:noFill/>
              <a:miter lim="800000"/>
              <a:headEnd/>
              <a:tailEnd/>
            </a:ln>
          </p:spPr>
          <p:txBody>
            <a:bodyPr wrap="none" anchor="ctr"/>
            <a:lstStyle/>
            <a:p>
              <a:endParaRPr lang="en-US"/>
            </a:p>
          </p:txBody>
        </p:sp>
        <p:sp>
          <p:nvSpPr>
            <p:cNvPr id="42039" name="Rectangle 67"/>
            <p:cNvSpPr>
              <a:spLocks noChangeArrowheads="1"/>
            </p:cNvSpPr>
            <p:nvPr/>
          </p:nvSpPr>
          <p:spPr bwMode="auto">
            <a:xfrm>
              <a:off x="1820" y="1145"/>
              <a:ext cx="686" cy="404"/>
            </a:xfrm>
            <a:prstGeom prst="rect">
              <a:avLst/>
            </a:prstGeom>
            <a:solidFill>
              <a:srgbClr val="00CCCC"/>
            </a:solidFill>
            <a:ln w="12700">
              <a:solidFill>
                <a:schemeClr val="bg2"/>
              </a:solidFill>
              <a:miter lim="800000"/>
              <a:headEnd/>
              <a:tailEnd/>
            </a:ln>
          </p:spPr>
          <p:txBody>
            <a:bodyPr wrap="none" lIns="92075" tIns="46038" rIns="92075" bIns="46038" anchor="ctr"/>
            <a:lstStyle/>
            <a:p>
              <a:pPr algn="ctr">
                <a:lnSpc>
                  <a:spcPct val="120000"/>
                </a:lnSpc>
              </a:pPr>
              <a:r>
                <a:rPr lang="en-US" b="1"/>
                <a:t>O</a:t>
              </a:r>
            </a:p>
            <a:p>
              <a:pPr algn="ctr">
                <a:lnSpc>
                  <a:spcPct val="120000"/>
                </a:lnSpc>
              </a:pPr>
              <a:r>
                <a:rPr lang="en-US" b="1"/>
                <a:t>I</a:t>
              </a:r>
            </a:p>
          </p:txBody>
        </p:sp>
        <p:sp>
          <p:nvSpPr>
            <p:cNvPr id="42040" name="Line 68"/>
            <p:cNvSpPr>
              <a:spLocks noChangeShapeType="1"/>
            </p:cNvSpPr>
            <p:nvPr/>
          </p:nvSpPr>
          <p:spPr bwMode="auto">
            <a:xfrm>
              <a:off x="1904" y="1353"/>
              <a:ext cx="519"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41" name="Line 69"/>
            <p:cNvSpPr>
              <a:spLocks noChangeShapeType="1"/>
            </p:cNvSpPr>
            <p:nvPr/>
          </p:nvSpPr>
          <p:spPr bwMode="auto">
            <a:xfrm flipV="1">
              <a:off x="1817" y="774"/>
              <a:ext cx="353" cy="792"/>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42" name="Line 70"/>
            <p:cNvSpPr>
              <a:spLocks noChangeShapeType="1"/>
            </p:cNvSpPr>
            <p:nvPr/>
          </p:nvSpPr>
          <p:spPr bwMode="auto">
            <a:xfrm flipH="1" flipV="1">
              <a:off x="2147" y="796"/>
              <a:ext cx="353" cy="770"/>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43" name="Line 71"/>
            <p:cNvSpPr>
              <a:spLocks noChangeShapeType="1"/>
            </p:cNvSpPr>
            <p:nvPr/>
          </p:nvSpPr>
          <p:spPr bwMode="auto">
            <a:xfrm>
              <a:off x="2159" y="783"/>
              <a:ext cx="0" cy="358"/>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42044" name="Oval 72"/>
            <p:cNvSpPr>
              <a:spLocks noChangeArrowheads="1"/>
            </p:cNvSpPr>
            <p:nvPr/>
          </p:nvSpPr>
          <p:spPr bwMode="auto">
            <a:xfrm>
              <a:off x="2085" y="735"/>
              <a:ext cx="136" cy="109"/>
            </a:xfrm>
            <a:prstGeom prst="ellipse">
              <a:avLst/>
            </a:prstGeom>
            <a:solidFill>
              <a:schemeClr val="bg2"/>
            </a:solidFill>
            <a:ln w="12700">
              <a:solidFill>
                <a:schemeClr val="bg2"/>
              </a:solidFill>
              <a:round/>
              <a:headEnd/>
              <a:tailEnd/>
            </a:ln>
          </p:spPr>
          <p:txBody>
            <a:bodyPr wrap="none" anchor="ctr"/>
            <a:lstStyle/>
            <a:p>
              <a:endParaRPr lang="en-US"/>
            </a:p>
          </p:txBody>
        </p:sp>
      </p:grpSp>
      <p:sp>
        <p:nvSpPr>
          <p:cNvPr id="42025" name="Text Box 73"/>
          <p:cNvSpPr txBox="1">
            <a:spLocks noChangeArrowheads="1"/>
          </p:cNvSpPr>
          <p:nvPr/>
        </p:nvSpPr>
        <p:spPr bwMode="auto">
          <a:xfrm>
            <a:off x="5257800" y="1446213"/>
            <a:ext cx="500063" cy="579437"/>
          </a:xfrm>
          <a:prstGeom prst="rect">
            <a:avLst/>
          </a:prstGeom>
          <a:noFill/>
          <a:ln w="9525">
            <a:noFill/>
            <a:miter lim="800000"/>
            <a:headEnd/>
            <a:tailEnd/>
          </a:ln>
        </p:spPr>
        <p:txBody>
          <a:bodyPr wrap="none">
            <a:spAutoFit/>
          </a:bodyPr>
          <a:lstStyle/>
          <a:p>
            <a:r>
              <a:rPr lang="en-US" sz="3200" b="1"/>
              <a:t>O</a:t>
            </a:r>
          </a:p>
        </p:txBody>
      </p:sp>
      <p:sp>
        <p:nvSpPr>
          <p:cNvPr id="42026" name="Oval 74"/>
          <p:cNvSpPr>
            <a:spLocks noChangeArrowheads="1"/>
          </p:cNvSpPr>
          <p:nvPr/>
        </p:nvSpPr>
        <p:spPr bwMode="auto">
          <a:xfrm>
            <a:off x="4918075" y="4546600"/>
            <a:ext cx="1235075" cy="523875"/>
          </a:xfrm>
          <a:prstGeom prst="ellipse">
            <a:avLst/>
          </a:prstGeom>
          <a:solidFill>
            <a:srgbClr val="FFCCCC"/>
          </a:solidFill>
          <a:ln w="12700">
            <a:solidFill>
              <a:schemeClr val="bg2"/>
            </a:solidFill>
            <a:round/>
            <a:headEnd/>
            <a:tailEnd/>
          </a:ln>
        </p:spPr>
        <p:txBody>
          <a:bodyPr wrap="none" anchor="ctr"/>
          <a:lstStyle/>
          <a:p>
            <a:endParaRPr lang="en-US"/>
          </a:p>
        </p:txBody>
      </p:sp>
      <p:sp>
        <p:nvSpPr>
          <p:cNvPr id="42027" name="Rectangle 75"/>
          <p:cNvSpPr>
            <a:spLocks noChangeArrowheads="1"/>
          </p:cNvSpPr>
          <p:nvPr/>
        </p:nvSpPr>
        <p:spPr bwMode="auto">
          <a:xfrm>
            <a:off x="4876800" y="4471988"/>
            <a:ext cx="1403350" cy="381000"/>
          </a:xfrm>
          <a:prstGeom prst="rect">
            <a:avLst/>
          </a:prstGeom>
          <a:solidFill>
            <a:schemeClr val="bg1"/>
          </a:solidFill>
          <a:ln w="9525">
            <a:noFill/>
            <a:miter lim="800000"/>
            <a:headEnd/>
            <a:tailEnd/>
          </a:ln>
        </p:spPr>
        <p:txBody>
          <a:bodyPr wrap="none" anchor="ctr"/>
          <a:lstStyle/>
          <a:p>
            <a:endParaRPr lang="en-US"/>
          </a:p>
        </p:txBody>
      </p:sp>
      <p:sp>
        <p:nvSpPr>
          <p:cNvPr id="42028" name="Rectangle 76"/>
          <p:cNvSpPr>
            <a:spLocks noChangeArrowheads="1"/>
          </p:cNvSpPr>
          <p:nvPr/>
        </p:nvSpPr>
        <p:spPr bwMode="auto">
          <a:xfrm>
            <a:off x="4953000" y="4192588"/>
            <a:ext cx="1077913" cy="661987"/>
          </a:xfrm>
          <a:prstGeom prst="rect">
            <a:avLst/>
          </a:prstGeom>
          <a:solidFill>
            <a:srgbClr val="CC66FF"/>
          </a:solidFill>
          <a:ln w="12700">
            <a:solidFill>
              <a:schemeClr val="bg2"/>
            </a:solidFill>
            <a:miter lim="800000"/>
            <a:headEnd/>
            <a:tailEnd/>
          </a:ln>
        </p:spPr>
        <p:txBody>
          <a:bodyPr wrap="none" lIns="92075" tIns="46038" rIns="92075" bIns="46038" anchor="ctr"/>
          <a:lstStyle/>
          <a:p>
            <a:pPr algn="ctr">
              <a:lnSpc>
                <a:spcPct val="120000"/>
              </a:lnSpc>
            </a:pPr>
            <a:r>
              <a:rPr lang="en-US" b="1"/>
              <a:t>O</a:t>
            </a:r>
          </a:p>
          <a:p>
            <a:pPr algn="ctr">
              <a:lnSpc>
                <a:spcPct val="120000"/>
              </a:lnSpc>
            </a:pPr>
            <a:endParaRPr lang="en-US" b="1"/>
          </a:p>
        </p:txBody>
      </p:sp>
      <p:sp>
        <p:nvSpPr>
          <p:cNvPr id="42029" name="Line 77"/>
          <p:cNvSpPr>
            <a:spLocks noChangeShapeType="1"/>
          </p:cNvSpPr>
          <p:nvPr/>
        </p:nvSpPr>
        <p:spPr bwMode="auto">
          <a:xfrm>
            <a:off x="5137150" y="4522788"/>
            <a:ext cx="814388" cy="0"/>
          </a:xfrm>
          <a:prstGeom prst="line">
            <a:avLst/>
          </a:prstGeom>
          <a:noFill/>
          <a:ln w="50800">
            <a:solidFill>
              <a:schemeClr val="bg2"/>
            </a:solidFill>
            <a:round/>
            <a:headEnd type="none" w="sm" len="sm"/>
            <a:tailEnd type="none" w="sm" len="sm"/>
          </a:ln>
        </p:spPr>
        <p:txBody>
          <a:bodyPr wrap="none" anchor="ctr"/>
          <a:lstStyle/>
          <a:p>
            <a:endParaRPr lang="en-US"/>
          </a:p>
        </p:txBody>
      </p:sp>
      <p:sp>
        <p:nvSpPr>
          <p:cNvPr id="42030" name="Line 78"/>
          <p:cNvSpPr>
            <a:spLocks noChangeShapeType="1"/>
          </p:cNvSpPr>
          <p:nvPr/>
        </p:nvSpPr>
        <p:spPr bwMode="auto">
          <a:xfrm flipV="1">
            <a:off x="4999038" y="3570288"/>
            <a:ext cx="554037" cy="1300162"/>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31" name="Line 79"/>
          <p:cNvSpPr>
            <a:spLocks noChangeShapeType="1"/>
          </p:cNvSpPr>
          <p:nvPr/>
        </p:nvSpPr>
        <p:spPr bwMode="auto">
          <a:xfrm flipH="1" flipV="1">
            <a:off x="5562600" y="3582988"/>
            <a:ext cx="554038" cy="1265237"/>
          </a:xfrm>
          <a:prstGeom prst="line">
            <a:avLst/>
          </a:prstGeom>
          <a:noFill/>
          <a:ln w="25400">
            <a:solidFill>
              <a:schemeClr val="bg2"/>
            </a:solidFill>
            <a:round/>
            <a:headEnd type="none" w="sm" len="sm"/>
            <a:tailEnd type="none" w="sm" len="sm"/>
          </a:ln>
        </p:spPr>
        <p:txBody>
          <a:bodyPr wrap="none" anchor="ctr"/>
          <a:lstStyle/>
          <a:p>
            <a:endParaRPr lang="en-US"/>
          </a:p>
        </p:txBody>
      </p:sp>
      <p:sp>
        <p:nvSpPr>
          <p:cNvPr id="42032" name="Line 80"/>
          <p:cNvSpPr>
            <a:spLocks noChangeShapeType="1"/>
          </p:cNvSpPr>
          <p:nvPr/>
        </p:nvSpPr>
        <p:spPr bwMode="auto">
          <a:xfrm>
            <a:off x="5535613" y="3587750"/>
            <a:ext cx="0" cy="588963"/>
          </a:xfrm>
          <a:prstGeom prst="line">
            <a:avLst/>
          </a:prstGeom>
          <a:noFill/>
          <a:ln w="12700">
            <a:solidFill>
              <a:schemeClr val="bg2"/>
            </a:solidFill>
            <a:round/>
            <a:headEnd type="none" w="sm" len="sm"/>
            <a:tailEnd type="none" w="sm" len="sm"/>
          </a:ln>
        </p:spPr>
        <p:txBody>
          <a:bodyPr wrap="none" anchor="ctr"/>
          <a:lstStyle/>
          <a:p>
            <a:endParaRPr lang="en-US"/>
          </a:p>
        </p:txBody>
      </p:sp>
      <p:sp>
        <p:nvSpPr>
          <p:cNvPr id="42033" name="Oval 81"/>
          <p:cNvSpPr>
            <a:spLocks noChangeArrowheads="1"/>
          </p:cNvSpPr>
          <p:nvPr/>
        </p:nvSpPr>
        <p:spPr bwMode="auto">
          <a:xfrm>
            <a:off x="5419725" y="3506788"/>
            <a:ext cx="212725" cy="177800"/>
          </a:xfrm>
          <a:prstGeom prst="ellipse">
            <a:avLst/>
          </a:prstGeom>
          <a:solidFill>
            <a:schemeClr val="bg2"/>
          </a:solidFill>
          <a:ln w="12700">
            <a:solidFill>
              <a:schemeClr val="bg2"/>
            </a:solidFill>
            <a:round/>
            <a:headEnd/>
            <a:tailEnd/>
          </a:ln>
        </p:spPr>
        <p:txBody>
          <a:bodyPr wrap="none" anchor="ctr"/>
          <a:lstStyle/>
          <a:p>
            <a:endParaRPr lang="en-US"/>
          </a:p>
        </p:txBody>
      </p:sp>
      <p:sp>
        <p:nvSpPr>
          <p:cNvPr id="42034" name="Text Box 82"/>
          <p:cNvSpPr txBox="1">
            <a:spLocks noChangeArrowheads="1"/>
          </p:cNvSpPr>
          <p:nvPr/>
        </p:nvSpPr>
        <p:spPr bwMode="auto">
          <a:xfrm>
            <a:off x="5334000" y="4395788"/>
            <a:ext cx="296863" cy="579437"/>
          </a:xfrm>
          <a:prstGeom prst="rect">
            <a:avLst/>
          </a:prstGeom>
          <a:noFill/>
          <a:ln w="9525">
            <a:noFill/>
            <a:miter lim="800000"/>
            <a:headEnd/>
            <a:tailEnd/>
          </a:ln>
        </p:spPr>
        <p:txBody>
          <a:bodyPr wrap="none">
            <a:spAutoFit/>
          </a:bodyPr>
          <a:lstStyle/>
          <a:p>
            <a:r>
              <a:rPr lang="en-US" sz="3200" b="1"/>
              <a:t>I</a:t>
            </a:r>
          </a:p>
        </p:txBody>
      </p:sp>
      <p:sp>
        <p:nvSpPr>
          <p:cNvPr id="42035" name="Text Box 83"/>
          <p:cNvSpPr txBox="1">
            <a:spLocks noChangeArrowheads="1"/>
          </p:cNvSpPr>
          <p:nvPr/>
        </p:nvSpPr>
        <p:spPr bwMode="auto">
          <a:xfrm>
            <a:off x="5410200" y="1905000"/>
            <a:ext cx="247650" cy="366713"/>
          </a:xfrm>
          <a:prstGeom prst="rect">
            <a:avLst/>
          </a:prstGeom>
          <a:noFill/>
          <a:ln w="9525">
            <a:noFill/>
            <a:miter lim="800000"/>
            <a:headEnd/>
            <a:tailEnd/>
          </a:ln>
        </p:spPr>
        <p:txBody>
          <a:bodyPr wrap="none">
            <a:spAutoFit/>
          </a:bodyPr>
          <a:lstStyle/>
          <a:p>
            <a:r>
              <a:rPr lang="en-US" b="1"/>
              <a:t>I</a:t>
            </a:r>
          </a:p>
        </p:txBody>
      </p:sp>
      <p:sp>
        <p:nvSpPr>
          <p:cNvPr id="56405" name="Text Box 85"/>
          <p:cNvSpPr txBox="1">
            <a:spLocks noChangeArrowheads="1"/>
          </p:cNvSpPr>
          <p:nvPr/>
        </p:nvSpPr>
        <p:spPr bwMode="auto">
          <a:xfrm rot="-5400000">
            <a:off x="-1659732" y="3336132"/>
            <a:ext cx="5027613" cy="641350"/>
          </a:xfrm>
          <a:prstGeom prst="rect">
            <a:avLst/>
          </a:prstGeom>
          <a:noFill/>
          <a:ln w="9525">
            <a:noFill/>
            <a:miter lim="800000"/>
            <a:headEnd/>
            <a:tailEnd/>
          </a:ln>
          <a:effectLst/>
        </p:spPr>
        <p:txBody>
          <a:bodyPr wrap="none">
            <a:spAutoFit/>
          </a:bodyPr>
          <a:lstStyle/>
          <a:p>
            <a:pPr>
              <a:defRPr/>
            </a:pPr>
            <a:r>
              <a:rPr lang="en-US" sz="3600" b="1">
                <a:effectLst>
                  <a:outerShdw blurRad="38100" dist="38100" dir="2700000" algn="tl">
                    <a:srgbClr val="C0C0C0"/>
                  </a:outerShdw>
                </a:effectLst>
                <a:latin typeface="Tahoma" pitchFamily="34" charset="0"/>
              </a:rPr>
              <a:t>Equity Theory Part II</a:t>
            </a:r>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title"/>
          </p:nvPr>
        </p:nvSpPr>
        <p:spPr>
          <a:ln>
            <a:solidFill>
              <a:schemeClr val="bg1"/>
            </a:solidFill>
          </a:ln>
        </p:spPr>
        <p:txBody>
          <a:bodyPr>
            <a:normAutofit fontScale="90000"/>
          </a:bodyPr>
          <a:lstStyle/>
          <a:p>
            <a:pPr eaLnBrk="1" hangingPunct="1"/>
            <a:r>
              <a:rPr lang="en-US" sz="4000" smtClean="0">
                <a:solidFill>
                  <a:schemeClr val="bg1"/>
                </a:solidFill>
              </a:rPr>
              <a:t>The effect of Inequity on Motivation</a:t>
            </a:r>
          </a:p>
        </p:txBody>
      </p:sp>
      <p:pic>
        <p:nvPicPr>
          <p:cNvPr id="43012" name="Picture 3"/>
          <p:cNvPicPr>
            <a:picLocks noGrp="1" noChangeAspect="1" noChangeArrowheads="1"/>
          </p:cNvPicPr>
          <p:nvPr>
            <p:ph type="body" idx="1"/>
          </p:nvPr>
        </p:nvPicPr>
        <p:blipFill>
          <a:blip r:embed="rId3" cstate="print"/>
          <a:srcRect/>
          <a:stretch>
            <a:fillRect/>
          </a:stretch>
        </p:blipFill>
        <p:spPr>
          <a:xfrm>
            <a:off x="533400" y="2212975"/>
            <a:ext cx="7924800" cy="2551113"/>
          </a:xfrm>
        </p:spPr>
      </p:pic>
      <p:sp>
        <p:nvSpPr>
          <p:cNvPr id="185348" name="Text Box 4"/>
          <p:cNvSpPr txBox="1">
            <a:spLocks noChangeArrowheads="1"/>
          </p:cNvSpPr>
          <p:nvPr/>
        </p:nvSpPr>
        <p:spPr bwMode="auto">
          <a:xfrm>
            <a:off x="593725" y="641350"/>
            <a:ext cx="5883342" cy="646331"/>
          </a:xfrm>
          <a:prstGeom prst="rect">
            <a:avLst/>
          </a:prstGeom>
          <a:noFill/>
          <a:ln w="9525">
            <a:noFill/>
            <a:miter lim="800000"/>
            <a:headEnd/>
            <a:tailEnd/>
          </a:ln>
          <a:effectLst/>
        </p:spPr>
        <p:txBody>
          <a:bodyPr wrap="none">
            <a:spAutoFit/>
          </a:bodyPr>
          <a:lstStyle/>
          <a:p>
            <a:pPr>
              <a:defRPr/>
            </a:pPr>
            <a:r>
              <a:rPr lang="en-US" sz="3600" b="1" dirty="0">
                <a:latin typeface="+mj-lt"/>
              </a:rPr>
              <a:t>Inequity of Resources</a:t>
            </a: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457200"/>
            <a:ext cx="8229600" cy="914400"/>
          </a:xfrm>
        </p:spPr>
        <p:txBody>
          <a:bodyPr/>
          <a:lstStyle/>
          <a:p>
            <a:r>
              <a:rPr lang="en-US" dirty="0" smtClean="0"/>
              <a:t>Test Yourself Q3</a:t>
            </a:r>
          </a:p>
        </p:txBody>
      </p:sp>
      <p:sp>
        <p:nvSpPr>
          <p:cNvPr id="3" name="Content Placeholder 2"/>
          <p:cNvSpPr>
            <a:spLocks noGrp="1"/>
          </p:cNvSpPr>
          <p:nvPr>
            <p:ph idx="1"/>
          </p:nvPr>
        </p:nvSpPr>
        <p:spPr>
          <a:xfrm>
            <a:off x="609600" y="1524000"/>
            <a:ext cx="8153400" cy="4343400"/>
          </a:xfrm>
        </p:spPr>
        <p:txBody>
          <a:bodyPr>
            <a:normAutofit fontScale="92500" lnSpcReduction="20000"/>
          </a:bodyPr>
          <a:lstStyle/>
          <a:p>
            <a:pPr>
              <a:buFont typeface="Wingdings" pitchFamily="2" charset="2"/>
              <a:buNone/>
              <a:defRPr/>
            </a:pPr>
            <a:r>
              <a:rPr lang="en-US" sz="2800" dirty="0" smtClean="0"/>
              <a:t>Jamie discovers that he is paid substantially more for proof reading legal documents than his colleagues, even though their jobs and performances are very  similar. According to equity theory he is likely to</a:t>
            </a:r>
          </a:p>
          <a:p>
            <a:pPr>
              <a:buFont typeface="Wingdings" pitchFamily="2" charset="2"/>
              <a:buNone/>
              <a:defRPr/>
            </a:pPr>
            <a:endParaRPr lang="en-US" sz="2800" dirty="0" smtClean="0"/>
          </a:p>
          <a:p>
            <a:pPr marL="0" indent="-457200">
              <a:buFont typeface="Wingdings" pitchFamily="2" charset="2"/>
              <a:buNone/>
              <a:defRPr/>
            </a:pPr>
            <a:r>
              <a:rPr lang="en-US" sz="2400" dirty="0" smtClean="0">
                <a:solidFill>
                  <a:schemeClr val="accent1">
                    <a:lumMod val="25000"/>
                  </a:schemeClr>
                </a:solidFill>
              </a:rPr>
              <a:t>A = decrease the amount of documents he reads</a:t>
            </a:r>
          </a:p>
          <a:p>
            <a:pPr marL="0" indent="-457200">
              <a:buFont typeface="Wingdings" pitchFamily="2" charset="2"/>
              <a:buNone/>
              <a:defRPr/>
            </a:pPr>
            <a:r>
              <a:rPr lang="en-US" sz="2400" dirty="0" smtClean="0">
                <a:solidFill>
                  <a:schemeClr val="accent1">
                    <a:lumMod val="25000"/>
                  </a:schemeClr>
                </a:solidFill>
              </a:rPr>
              <a:t>B = decrease the quality of documents he reads</a:t>
            </a:r>
          </a:p>
          <a:p>
            <a:pPr marL="0" indent="-914400">
              <a:buFont typeface="Wingdings" pitchFamily="2" charset="2"/>
              <a:buNone/>
              <a:defRPr/>
            </a:pPr>
            <a:r>
              <a:rPr lang="en-US" sz="2400" dirty="0" smtClean="0">
                <a:solidFill>
                  <a:schemeClr val="accent1">
                    <a:lumMod val="25000"/>
                  </a:schemeClr>
                </a:solidFill>
              </a:rPr>
              <a:t>C = increase the quantity or quality of documents he </a:t>
            </a:r>
          </a:p>
          <a:p>
            <a:pPr marL="0" indent="-914400">
              <a:buFont typeface="Wingdings" pitchFamily="2" charset="2"/>
              <a:buNone/>
              <a:defRPr/>
            </a:pPr>
            <a:r>
              <a:rPr lang="en-US" sz="2400" dirty="0" smtClean="0">
                <a:solidFill>
                  <a:schemeClr val="accent1">
                    <a:lumMod val="25000"/>
                  </a:schemeClr>
                </a:solidFill>
              </a:rPr>
              <a:t>      reads    </a:t>
            </a:r>
          </a:p>
          <a:p>
            <a:pPr marL="0" indent="-457200">
              <a:buFont typeface="Wingdings" pitchFamily="2" charset="2"/>
              <a:buNone/>
              <a:defRPr/>
            </a:pPr>
            <a:r>
              <a:rPr lang="en-US" sz="2400" dirty="0" smtClean="0">
                <a:solidFill>
                  <a:schemeClr val="accent1">
                    <a:lumMod val="25000"/>
                  </a:schemeClr>
                </a:solidFill>
              </a:rPr>
              <a:t>D = he will leave his job</a:t>
            </a:r>
          </a:p>
          <a:p>
            <a:pPr marL="0" indent="-457200">
              <a:buFont typeface="Wingdings" pitchFamily="2" charset="2"/>
              <a:buNone/>
              <a:defRPr/>
            </a:pPr>
            <a:r>
              <a:rPr lang="en-US" sz="2400" dirty="0" smtClean="0">
                <a:solidFill>
                  <a:schemeClr val="accent1">
                    <a:lumMod val="25000"/>
                  </a:schemeClr>
                </a:solidFill>
              </a:rPr>
              <a:t>E = there will be no effect</a:t>
            </a:r>
            <a:endParaRPr lang="en-US" sz="2400" dirty="0">
              <a:solidFill>
                <a:schemeClr val="accent1">
                  <a:lumMod val="25000"/>
                </a:schemeClr>
              </a:solidFill>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62200"/>
            <a:ext cx="8153400" cy="990600"/>
          </a:xfrm>
        </p:spPr>
        <p:txBody>
          <a:bodyPr>
            <a:normAutofit fontScale="90000"/>
          </a:bodyPr>
          <a:lstStyle/>
          <a:p>
            <a:r>
              <a:rPr lang="en-US" dirty="0" smtClean="0"/>
              <a:t>Example of Testing for Comprehension –Sequence </a:t>
            </a:r>
            <a:endParaRPr lang="en-US" dirty="0"/>
          </a:p>
        </p:txBody>
      </p:sp>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ustom 1">
      <a:majorFont>
        <a:latin typeface="Verdana"/>
        <a:ea typeface=""/>
        <a:cs typeface=""/>
      </a:majorFont>
      <a:minorFont>
        <a:latin typeface="Verdana"/>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21318</TotalTime>
  <Words>1130</Words>
  <Application>Microsoft Office PowerPoint</Application>
  <PresentationFormat>On-screen Show (4:3)</PresentationFormat>
  <Paragraphs>243</Paragraphs>
  <Slides>27</Slides>
  <Notes>24</Notes>
  <HiddenSlides>0</HiddenSlides>
  <MMClips>1</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27</vt:i4>
      </vt:variant>
    </vt:vector>
  </HeadingPairs>
  <TitlesOfParts>
    <vt:vector size="31" baseType="lpstr">
      <vt:lpstr>Median</vt:lpstr>
      <vt:lpstr>GALLERY</vt:lpstr>
      <vt:lpstr>Packager Shell Object</vt:lpstr>
      <vt:lpstr>Photo Editor Photo</vt:lpstr>
      <vt:lpstr>Technology and Teaching</vt:lpstr>
      <vt:lpstr>Slide 2</vt:lpstr>
      <vt:lpstr>    i&lt;clicker</vt:lpstr>
      <vt:lpstr>Test Yourself Q1</vt:lpstr>
      <vt:lpstr>Equity Theory: Part I</vt:lpstr>
      <vt:lpstr>Slide 6</vt:lpstr>
      <vt:lpstr>The effect of Inequity on Motivation</vt:lpstr>
      <vt:lpstr>Test Yourself Q3</vt:lpstr>
      <vt:lpstr>Example of Testing for Comprehension –Sequence </vt:lpstr>
      <vt:lpstr>Problem 1a</vt:lpstr>
      <vt:lpstr>Representative Heuristic</vt:lpstr>
      <vt:lpstr>Problem 1b</vt:lpstr>
      <vt:lpstr>Gambler’s Fallacy “Law of Small Numbers”</vt:lpstr>
      <vt:lpstr>Problem 1c</vt:lpstr>
      <vt:lpstr>Slide 15</vt:lpstr>
      <vt:lpstr>Vote for the BEST presentation</vt:lpstr>
      <vt:lpstr>Using Videos</vt:lpstr>
      <vt:lpstr>Videocase: Zappos and The Millennials</vt:lpstr>
      <vt:lpstr>Using Powerpoint</vt:lpstr>
      <vt:lpstr>Gender Differences in Communication</vt:lpstr>
      <vt:lpstr>Process Barriers to Effective Communication</vt:lpstr>
      <vt:lpstr>Interesting OB Dependent Variables</vt:lpstr>
      <vt:lpstr>Typical OB Dependent Variables</vt:lpstr>
      <vt:lpstr>Charismatic Leader Behaviors</vt:lpstr>
      <vt:lpstr>Myers-Briggs</vt:lpstr>
      <vt:lpstr>Computers in the Classroom</vt:lpstr>
      <vt:lpstr>Thank You</vt:lpstr>
    </vt:vector>
  </TitlesOfParts>
  <Company>PCI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 Schroth</dc:creator>
  <cp:lastModifiedBy>Holly Schroth</cp:lastModifiedBy>
  <cp:revision>277</cp:revision>
  <cp:lastPrinted>1601-01-01T00:00:00Z</cp:lastPrinted>
  <dcterms:created xsi:type="dcterms:W3CDTF">2005-10-23T19:16:04Z</dcterms:created>
  <dcterms:modified xsi:type="dcterms:W3CDTF">2010-07-25T03:50:03Z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TC010900251033</vt:lpwstr>
  </property>
</Properties>
</file>